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2" r:id="rId4"/>
  </p:sldMasterIdLst>
  <p:notesMasterIdLst>
    <p:notesMasterId r:id="rId30"/>
  </p:notesMasterIdLst>
  <p:sldIdLst>
    <p:sldId id="257" r:id="rId5"/>
    <p:sldId id="259" r:id="rId6"/>
    <p:sldId id="260" r:id="rId7"/>
    <p:sldId id="265" r:id="rId8"/>
    <p:sldId id="267" r:id="rId9"/>
    <p:sldId id="266" r:id="rId10"/>
    <p:sldId id="268" r:id="rId11"/>
    <p:sldId id="269" r:id="rId12"/>
    <p:sldId id="270" r:id="rId13"/>
    <p:sldId id="271" r:id="rId14"/>
    <p:sldId id="272" r:id="rId15"/>
    <p:sldId id="273" r:id="rId16"/>
    <p:sldId id="274" r:id="rId17"/>
    <p:sldId id="262" r:id="rId18"/>
    <p:sldId id="275" r:id="rId19"/>
    <p:sldId id="276" r:id="rId20"/>
    <p:sldId id="277" r:id="rId21"/>
    <p:sldId id="278" r:id="rId22"/>
    <p:sldId id="279" r:id="rId23"/>
    <p:sldId id="280" r:id="rId24"/>
    <p:sldId id="281" r:id="rId25"/>
    <p:sldId id="282" r:id="rId26"/>
    <p:sldId id="283" r:id="rId27"/>
    <p:sldId id="263" r:id="rId28"/>
    <p:sldId id="264"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5226" autoAdjust="0"/>
  </p:normalViewPr>
  <p:slideViewPr>
    <p:cSldViewPr snapToGrid="0">
      <p:cViewPr varScale="1">
        <p:scale>
          <a:sx n="86" d="100"/>
          <a:sy n="86" d="100"/>
        </p:scale>
        <p:origin x="562"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 Id="rId8" Type="http://schemas.openxmlformats.org/officeDocument/2006/relationships/slide" Target="slides/slide4.xml"/></Relationships>
</file>

<file path=ppt/diagrams/_rels/data1.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_rels/data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svg"/><Relationship Id="rId1" Type="http://schemas.openxmlformats.org/officeDocument/2006/relationships/image" Target="../media/image23.png"/><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svg"/></Relationships>
</file>

<file path=ppt/diagrams/_rels/data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svg"/><Relationship Id="rId1" Type="http://schemas.openxmlformats.org/officeDocument/2006/relationships/image" Target="../media/image43.png"/><Relationship Id="rId6" Type="http://schemas.openxmlformats.org/officeDocument/2006/relationships/image" Target="../media/image48.svg"/><Relationship Id="rId5" Type="http://schemas.openxmlformats.org/officeDocument/2006/relationships/image" Target="../media/image47.png"/><Relationship Id="rId4" Type="http://schemas.openxmlformats.org/officeDocument/2006/relationships/image" Target="../media/image46.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_rels/drawing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svg"/><Relationship Id="rId1" Type="http://schemas.openxmlformats.org/officeDocument/2006/relationships/image" Target="../media/image23.png"/><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svg"/></Relationships>
</file>

<file path=ppt/diagrams/_rels/drawing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svg"/><Relationship Id="rId1" Type="http://schemas.openxmlformats.org/officeDocument/2006/relationships/image" Target="../media/image43.png"/><Relationship Id="rId6" Type="http://schemas.openxmlformats.org/officeDocument/2006/relationships/image" Target="../media/image48.svg"/><Relationship Id="rId5" Type="http://schemas.openxmlformats.org/officeDocument/2006/relationships/image" Target="../media/image47.png"/><Relationship Id="rId4" Type="http://schemas.openxmlformats.org/officeDocument/2006/relationships/image" Target="../media/image46.svg"/></Relationships>
</file>

<file path=ppt/diagrams/colors1.xml><?xml version="1.0" encoding="utf-8"?>
<dgm:colorsDef xmlns:dgm="http://schemas.openxmlformats.org/drawingml/2006/diagram" xmlns:a="http://schemas.openxmlformats.org/drawingml/2006/main" uniqueId="urn:microsoft.com/office/officeart/2018/5/colors/Iconchunking_neutralicon_accent6_2">
  <dgm:title val=""/>
  <dgm:desc val=""/>
  <dgm:catLst>
    <dgm:cat type="accent6" pri="16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dgm:fillClrLst>
    <dgm:linClrLst meth="repeat">
      <a:schemeClr val="lt1">
        <a:alpha val="0"/>
      </a:schemeClr>
    </dgm:linClrLst>
    <dgm:effectClrLst/>
    <dgm:txLinClrLst/>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385AC72-191C-41EF-A229-A37BC6E038C2}" type="doc">
      <dgm:prSet loTypeId="urn:microsoft.com/office/officeart/2018/2/layout/IconCircleList" loCatId="icon" qsTypeId="urn:microsoft.com/office/officeart/2005/8/quickstyle/simple1" qsCatId="simple" csTypeId="urn:microsoft.com/office/officeart/2018/5/colors/Iconchunking_neutralicon_accent6_2" csCatId="accent6" phldr="1"/>
      <dgm:spPr/>
      <dgm:t>
        <a:bodyPr/>
        <a:lstStyle/>
        <a:p>
          <a:endParaRPr lang="en-US"/>
        </a:p>
      </dgm:t>
    </dgm:pt>
    <dgm:pt modelId="{4B1CB9AC-FA64-4241-88FE-F81C8B4FCEFC}">
      <dgm:prSet/>
      <dgm:spPr/>
      <dgm:t>
        <a:bodyPr/>
        <a:lstStyle/>
        <a:p>
          <a:pPr>
            <a:lnSpc>
              <a:spcPct val="100000"/>
            </a:lnSpc>
          </a:pPr>
          <a:r>
            <a:rPr lang="en-IN" dirty="0"/>
            <a:t>Micro Credit on cell phone balances is very useful to customers which help in having uninterrupted communications.</a:t>
          </a:r>
          <a:endParaRPr lang="en-US" dirty="0"/>
        </a:p>
      </dgm:t>
    </dgm:pt>
    <dgm:pt modelId="{1FDCF362-FA05-45DA-AE38-31F1EF52D91F}" type="parTrans" cxnId="{59AE3295-264E-4037-AADC-01EF22878D2B}">
      <dgm:prSet/>
      <dgm:spPr/>
      <dgm:t>
        <a:bodyPr/>
        <a:lstStyle/>
        <a:p>
          <a:endParaRPr lang="en-US"/>
        </a:p>
      </dgm:t>
    </dgm:pt>
    <dgm:pt modelId="{F75EA2BF-68BE-439D-B9A5-218FD5CE3839}" type="sibTrans" cxnId="{59AE3295-264E-4037-AADC-01EF22878D2B}">
      <dgm:prSet/>
      <dgm:spPr/>
      <dgm:t>
        <a:bodyPr/>
        <a:lstStyle/>
        <a:p>
          <a:pPr>
            <a:lnSpc>
              <a:spcPct val="100000"/>
            </a:lnSpc>
          </a:pPr>
          <a:endParaRPr lang="en-US"/>
        </a:p>
      </dgm:t>
    </dgm:pt>
    <dgm:pt modelId="{105AF454-6AF9-441A-8543-69433F6628A1}">
      <dgm:prSet/>
      <dgm:spPr/>
      <dgm:t>
        <a:bodyPr/>
        <a:lstStyle/>
        <a:p>
          <a:pPr>
            <a:lnSpc>
              <a:spcPct val="100000"/>
            </a:lnSpc>
          </a:pPr>
          <a:r>
            <a:rPr lang="en-IN"/>
            <a:t>Targeting the selected customer who are creditable in repaying of Micro Loans help Telecom Company a repetitive cashflow and customer satisfaction is achieved.</a:t>
          </a:r>
          <a:endParaRPr lang="en-US"/>
        </a:p>
      </dgm:t>
    </dgm:pt>
    <dgm:pt modelId="{3F28914D-B203-4CA9-B6B4-D3F142A65116}" type="parTrans" cxnId="{0D75ACEE-A3C9-4B7B-9C14-098ABF472AF8}">
      <dgm:prSet/>
      <dgm:spPr/>
      <dgm:t>
        <a:bodyPr/>
        <a:lstStyle/>
        <a:p>
          <a:endParaRPr lang="en-US"/>
        </a:p>
      </dgm:t>
    </dgm:pt>
    <dgm:pt modelId="{59307F4F-BD17-4CF6-86EF-EFA04B26B0BD}" type="sibTrans" cxnId="{0D75ACEE-A3C9-4B7B-9C14-098ABF472AF8}">
      <dgm:prSet/>
      <dgm:spPr/>
      <dgm:t>
        <a:bodyPr/>
        <a:lstStyle/>
        <a:p>
          <a:pPr>
            <a:lnSpc>
              <a:spcPct val="100000"/>
            </a:lnSpc>
          </a:pPr>
          <a:endParaRPr lang="en-US"/>
        </a:p>
      </dgm:t>
    </dgm:pt>
    <dgm:pt modelId="{2215784A-8DD0-40FD-BACA-A4B1DEB9A73E}">
      <dgm:prSet/>
      <dgm:spPr/>
      <dgm:t>
        <a:bodyPr/>
        <a:lstStyle/>
        <a:p>
          <a:pPr>
            <a:lnSpc>
              <a:spcPct val="100000"/>
            </a:lnSpc>
          </a:pPr>
          <a:r>
            <a:rPr lang="en-IN" dirty="0"/>
            <a:t>Communication being important part no one want to run out of balance and these leading would help in missing out the service blockages and helps in never ending customer lifetime with the brand.</a:t>
          </a:r>
          <a:endParaRPr lang="en-US" dirty="0"/>
        </a:p>
      </dgm:t>
    </dgm:pt>
    <dgm:pt modelId="{25CF3CCA-FB11-4883-8860-A9BF81895FF0}" type="parTrans" cxnId="{4A53C664-1A2F-4909-9E32-BD4B73CD4E5B}">
      <dgm:prSet/>
      <dgm:spPr/>
      <dgm:t>
        <a:bodyPr/>
        <a:lstStyle/>
        <a:p>
          <a:endParaRPr lang="en-US"/>
        </a:p>
      </dgm:t>
    </dgm:pt>
    <dgm:pt modelId="{81BB210D-2913-4944-ADAF-32A380BDFA98}" type="sibTrans" cxnId="{4A53C664-1A2F-4909-9E32-BD4B73CD4E5B}">
      <dgm:prSet/>
      <dgm:spPr/>
      <dgm:t>
        <a:bodyPr/>
        <a:lstStyle/>
        <a:p>
          <a:pPr>
            <a:lnSpc>
              <a:spcPct val="100000"/>
            </a:lnSpc>
          </a:pPr>
          <a:endParaRPr lang="en-US"/>
        </a:p>
      </dgm:t>
    </dgm:pt>
    <dgm:pt modelId="{D732ACF8-EF27-4C23-991F-8ACAE7FDEE6F}">
      <dgm:prSet/>
      <dgm:spPr/>
      <dgm:t>
        <a:bodyPr/>
        <a:lstStyle/>
        <a:p>
          <a:pPr>
            <a:lnSpc>
              <a:spcPct val="100000"/>
            </a:lnSpc>
          </a:pPr>
          <a:r>
            <a:rPr lang="en-US"/>
            <a:t>Focus is on providing their services and products to low-income families and poor customers that can help them in the need of hour. </a:t>
          </a:r>
        </a:p>
      </dgm:t>
    </dgm:pt>
    <dgm:pt modelId="{7D40BE56-5E48-4D79-A5CD-B03A8B65EEE6}" type="parTrans" cxnId="{EB5A2111-60D2-43C3-A3FF-CCFAF4552F32}">
      <dgm:prSet/>
      <dgm:spPr/>
      <dgm:t>
        <a:bodyPr/>
        <a:lstStyle/>
        <a:p>
          <a:endParaRPr lang="en-US"/>
        </a:p>
      </dgm:t>
    </dgm:pt>
    <dgm:pt modelId="{3D6A7BC3-B684-434F-AA3F-E42C22BF9E5D}" type="sibTrans" cxnId="{EB5A2111-60D2-43C3-A3FF-CCFAF4552F32}">
      <dgm:prSet/>
      <dgm:spPr/>
      <dgm:t>
        <a:bodyPr/>
        <a:lstStyle/>
        <a:p>
          <a:endParaRPr lang="en-US"/>
        </a:p>
      </dgm:t>
    </dgm:pt>
    <dgm:pt modelId="{D46CA54C-145D-4A75-9AAD-0F0532D6B251}" type="pres">
      <dgm:prSet presAssocID="{A385AC72-191C-41EF-A229-A37BC6E038C2}" presName="root" presStyleCnt="0">
        <dgm:presLayoutVars>
          <dgm:dir/>
          <dgm:resizeHandles val="exact"/>
        </dgm:presLayoutVars>
      </dgm:prSet>
      <dgm:spPr/>
    </dgm:pt>
    <dgm:pt modelId="{B6DD846D-3A8B-446A-9889-D208AFDA505A}" type="pres">
      <dgm:prSet presAssocID="{A385AC72-191C-41EF-A229-A37BC6E038C2}" presName="container" presStyleCnt="0">
        <dgm:presLayoutVars>
          <dgm:dir/>
          <dgm:resizeHandles val="exact"/>
        </dgm:presLayoutVars>
      </dgm:prSet>
      <dgm:spPr/>
    </dgm:pt>
    <dgm:pt modelId="{2C218F6A-A0C3-40EC-8E73-A3D0F0881469}" type="pres">
      <dgm:prSet presAssocID="{4B1CB9AC-FA64-4241-88FE-F81C8B4FCEFC}" presName="compNode" presStyleCnt="0"/>
      <dgm:spPr/>
    </dgm:pt>
    <dgm:pt modelId="{8BF90DB7-A1B0-487A-AF13-F8B047DE9D01}" type="pres">
      <dgm:prSet presAssocID="{4B1CB9AC-FA64-4241-88FE-F81C8B4FCEFC}" presName="iconBgRect" presStyleLbl="bgShp" presStyleIdx="0" presStyleCnt="4"/>
      <dgm:spPr/>
    </dgm:pt>
    <dgm:pt modelId="{C41F4B56-440E-44E8-9283-85DCF2349BAC}" type="pres">
      <dgm:prSet presAssocID="{4B1CB9AC-FA64-4241-88FE-F81C8B4FCEFC}"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redit card"/>
        </a:ext>
      </dgm:extLst>
    </dgm:pt>
    <dgm:pt modelId="{3357FB9B-3917-45DB-A10C-8BEA27B6F6DE}" type="pres">
      <dgm:prSet presAssocID="{4B1CB9AC-FA64-4241-88FE-F81C8B4FCEFC}" presName="spaceRect" presStyleCnt="0"/>
      <dgm:spPr/>
    </dgm:pt>
    <dgm:pt modelId="{2058F50F-E53C-49BD-A85B-81A06CDF6718}" type="pres">
      <dgm:prSet presAssocID="{4B1CB9AC-FA64-4241-88FE-F81C8B4FCEFC}" presName="textRect" presStyleLbl="revTx" presStyleIdx="0" presStyleCnt="4">
        <dgm:presLayoutVars>
          <dgm:chMax val="1"/>
          <dgm:chPref val="1"/>
        </dgm:presLayoutVars>
      </dgm:prSet>
      <dgm:spPr/>
    </dgm:pt>
    <dgm:pt modelId="{62D80163-920A-4A65-8C97-A5C28E2F5010}" type="pres">
      <dgm:prSet presAssocID="{F75EA2BF-68BE-439D-B9A5-218FD5CE3839}" presName="sibTrans" presStyleLbl="sibTrans2D1" presStyleIdx="0" presStyleCnt="0"/>
      <dgm:spPr/>
    </dgm:pt>
    <dgm:pt modelId="{88820803-922A-47B0-8B68-EB56228C30A2}" type="pres">
      <dgm:prSet presAssocID="{105AF454-6AF9-441A-8543-69433F6628A1}" presName="compNode" presStyleCnt="0"/>
      <dgm:spPr/>
    </dgm:pt>
    <dgm:pt modelId="{85807940-2D51-4616-AFBE-3925E5E42452}" type="pres">
      <dgm:prSet presAssocID="{105AF454-6AF9-441A-8543-69433F6628A1}" presName="iconBgRect" presStyleLbl="bgShp" presStyleIdx="1" presStyleCnt="4"/>
      <dgm:spPr/>
    </dgm:pt>
    <dgm:pt modelId="{DAAF6AF1-216A-4214-AD4B-8A21C4929E83}" type="pres">
      <dgm:prSet presAssocID="{105AF454-6AF9-441A-8543-69433F6628A1}"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oney"/>
        </a:ext>
      </dgm:extLst>
    </dgm:pt>
    <dgm:pt modelId="{D19AE558-CA16-44AE-94D2-0F7E40C59D18}" type="pres">
      <dgm:prSet presAssocID="{105AF454-6AF9-441A-8543-69433F6628A1}" presName="spaceRect" presStyleCnt="0"/>
      <dgm:spPr/>
    </dgm:pt>
    <dgm:pt modelId="{87B530B1-4E84-47DD-B9C3-E997AD0273C6}" type="pres">
      <dgm:prSet presAssocID="{105AF454-6AF9-441A-8543-69433F6628A1}" presName="textRect" presStyleLbl="revTx" presStyleIdx="1" presStyleCnt="4">
        <dgm:presLayoutVars>
          <dgm:chMax val="1"/>
          <dgm:chPref val="1"/>
        </dgm:presLayoutVars>
      </dgm:prSet>
      <dgm:spPr/>
    </dgm:pt>
    <dgm:pt modelId="{DFFDE199-2662-4D28-B1C8-CC982796F468}" type="pres">
      <dgm:prSet presAssocID="{59307F4F-BD17-4CF6-86EF-EFA04B26B0BD}" presName="sibTrans" presStyleLbl="sibTrans2D1" presStyleIdx="0" presStyleCnt="0"/>
      <dgm:spPr/>
    </dgm:pt>
    <dgm:pt modelId="{0CEDA9A7-14AE-470A-821C-4EA27F96680E}" type="pres">
      <dgm:prSet presAssocID="{2215784A-8DD0-40FD-BACA-A4B1DEB9A73E}" presName="compNode" presStyleCnt="0"/>
      <dgm:spPr/>
    </dgm:pt>
    <dgm:pt modelId="{876F0EAE-5D82-4ED5-BCFE-DD2B3473E2A2}" type="pres">
      <dgm:prSet presAssocID="{2215784A-8DD0-40FD-BACA-A4B1DEB9A73E}" presName="iconBgRect" presStyleLbl="bgShp" presStyleIdx="2" presStyleCnt="4"/>
      <dgm:spPr/>
    </dgm:pt>
    <dgm:pt modelId="{D425A0D6-47CE-4189-8CB4-D65D6A7D247A}" type="pres">
      <dgm:prSet presAssocID="{2215784A-8DD0-40FD-BACA-A4B1DEB9A73E}"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all center"/>
        </a:ext>
      </dgm:extLst>
    </dgm:pt>
    <dgm:pt modelId="{8B8DF994-E67F-4F3E-BD8C-B906FE39A084}" type="pres">
      <dgm:prSet presAssocID="{2215784A-8DD0-40FD-BACA-A4B1DEB9A73E}" presName="spaceRect" presStyleCnt="0"/>
      <dgm:spPr/>
    </dgm:pt>
    <dgm:pt modelId="{D764A0B2-7C13-42DD-A2A4-58E8400BECE4}" type="pres">
      <dgm:prSet presAssocID="{2215784A-8DD0-40FD-BACA-A4B1DEB9A73E}" presName="textRect" presStyleLbl="revTx" presStyleIdx="2" presStyleCnt="4">
        <dgm:presLayoutVars>
          <dgm:chMax val="1"/>
          <dgm:chPref val="1"/>
        </dgm:presLayoutVars>
      </dgm:prSet>
      <dgm:spPr/>
    </dgm:pt>
    <dgm:pt modelId="{5F3BB80F-A441-46A1-A00E-75738755DFFC}" type="pres">
      <dgm:prSet presAssocID="{81BB210D-2913-4944-ADAF-32A380BDFA98}" presName="sibTrans" presStyleLbl="sibTrans2D1" presStyleIdx="0" presStyleCnt="0"/>
      <dgm:spPr/>
    </dgm:pt>
    <dgm:pt modelId="{2C43FA69-45B1-438F-B058-CFA727A5C224}" type="pres">
      <dgm:prSet presAssocID="{D732ACF8-EF27-4C23-991F-8ACAE7FDEE6F}" presName="compNode" presStyleCnt="0"/>
      <dgm:spPr/>
    </dgm:pt>
    <dgm:pt modelId="{EAB2E38A-427E-442A-88A9-CFF7E4D7D1FC}" type="pres">
      <dgm:prSet presAssocID="{D732ACF8-EF27-4C23-991F-8ACAE7FDEE6F}" presName="iconBgRect" presStyleLbl="bgShp" presStyleIdx="3" presStyleCnt="4"/>
      <dgm:spPr/>
    </dgm:pt>
    <dgm:pt modelId="{2BF06E37-2441-4619-A341-10F342E383AF}" type="pres">
      <dgm:prSet presAssocID="{D732ACF8-EF27-4C23-991F-8ACAE7FDEE6F}"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Parent and Child"/>
        </a:ext>
      </dgm:extLst>
    </dgm:pt>
    <dgm:pt modelId="{8833571D-7305-4B75-9109-895CCF80658E}" type="pres">
      <dgm:prSet presAssocID="{D732ACF8-EF27-4C23-991F-8ACAE7FDEE6F}" presName="spaceRect" presStyleCnt="0"/>
      <dgm:spPr/>
    </dgm:pt>
    <dgm:pt modelId="{22BFD890-4F80-4507-9E5C-FA900C831DC2}" type="pres">
      <dgm:prSet presAssocID="{D732ACF8-EF27-4C23-991F-8ACAE7FDEE6F}" presName="textRect" presStyleLbl="revTx" presStyleIdx="3" presStyleCnt="4">
        <dgm:presLayoutVars>
          <dgm:chMax val="1"/>
          <dgm:chPref val="1"/>
        </dgm:presLayoutVars>
      </dgm:prSet>
      <dgm:spPr/>
    </dgm:pt>
  </dgm:ptLst>
  <dgm:cxnLst>
    <dgm:cxn modelId="{EB5A2111-60D2-43C3-A3FF-CCFAF4552F32}" srcId="{A385AC72-191C-41EF-A229-A37BC6E038C2}" destId="{D732ACF8-EF27-4C23-991F-8ACAE7FDEE6F}" srcOrd="3" destOrd="0" parTransId="{7D40BE56-5E48-4D79-A5CD-B03A8B65EEE6}" sibTransId="{3D6A7BC3-B684-434F-AA3F-E42C22BF9E5D}"/>
    <dgm:cxn modelId="{F083912E-CC29-4604-BF73-5D0DF6EC5567}" type="presOf" srcId="{105AF454-6AF9-441A-8543-69433F6628A1}" destId="{87B530B1-4E84-47DD-B9C3-E997AD0273C6}" srcOrd="0" destOrd="0" presId="urn:microsoft.com/office/officeart/2018/2/layout/IconCircleList"/>
    <dgm:cxn modelId="{806BFA38-8BDA-40A4-A7D0-2DDB4FECD921}" type="presOf" srcId="{2215784A-8DD0-40FD-BACA-A4B1DEB9A73E}" destId="{D764A0B2-7C13-42DD-A2A4-58E8400BECE4}" srcOrd="0" destOrd="0" presId="urn:microsoft.com/office/officeart/2018/2/layout/IconCircleList"/>
    <dgm:cxn modelId="{E2146639-66CE-4064-871B-A10715B4583A}" type="presOf" srcId="{81BB210D-2913-4944-ADAF-32A380BDFA98}" destId="{5F3BB80F-A441-46A1-A00E-75738755DFFC}" srcOrd="0" destOrd="0" presId="urn:microsoft.com/office/officeart/2018/2/layout/IconCircleList"/>
    <dgm:cxn modelId="{1103115C-4062-4935-AAAF-840D019D67A3}" type="presOf" srcId="{59307F4F-BD17-4CF6-86EF-EFA04B26B0BD}" destId="{DFFDE199-2662-4D28-B1C8-CC982796F468}" srcOrd="0" destOrd="0" presId="urn:microsoft.com/office/officeart/2018/2/layout/IconCircleList"/>
    <dgm:cxn modelId="{4A53C664-1A2F-4909-9E32-BD4B73CD4E5B}" srcId="{A385AC72-191C-41EF-A229-A37BC6E038C2}" destId="{2215784A-8DD0-40FD-BACA-A4B1DEB9A73E}" srcOrd="2" destOrd="0" parTransId="{25CF3CCA-FB11-4883-8860-A9BF81895FF0}" sibTransId="{81BB210D-2913-4944-ADAF-32A380BDFA98}"/>
    <dgm:cxn modelId="{6D3D2A82-6F92-45C1-8A73-201D7DFC317F}" type="presOf" srcId="{4B1CB9AC-FA64-4241-88FE-F81C8B4FCEFC}" destId="{2058F50F-E53C-49BD-A85B-81A06CDF6718}" srcOrd="0" destOrd="0" presId="urn:microsoft.com/office/officeart/2018/2/layout/IconCircleList"/>
    <dgm:cxn modelId="{59AE3295-264E-4037-AADC-01EF22878D2B}" srcId="{A385AC72-191C-41EF-A229-A37BC6E038C2}" destId="{4B1CB9AC-FA64-4241-88FE-F81C8B4FCEFC}" srcOrd="0" destOrd="0" parTransId="{1FDCF362-FA05-45DA-AE38-31F1EF52D91F}" sibTransId="{F75EA2BF-68BE-439D-B9A5-218FD5CE3839}"/>
    <dgm:cxn modelId="{C02CB29C-FBD7-4493-94B9-B374784487AB}" type="presOf" srcId="{D732ACF8-EF27-4C23-991F-8ACAE7FDEE6F}" destId="{22BFD890-4F80-4507-9E5C-FA900C831DC2}" srcOrd="0" destOrd="0" presId="urn:microsoft.com/office/officeart/2018/2/layout/IconCircleList"/>
    <dgm:cxn modelId="{1DDEFBC3-FC6C-487B-8635-ECD44DB40E12}" type="presOf" srcId="{F75EA2BF-68BE-439D-B9A5-218FD5CE3839}" destId="{62D80163-920A-4A65-8C97-A5C28E2F5010}" srcOrd="0" destOrd="0" presId="urn:microsoft.com/office/officeart/2018/2/layout/IconCircleList"/>
    <dgm:cxn modelId="{E40D41DE-B8F3-4922-9EF1-69005E9AAB91}" type="presOf" srcId="{A385AC72-191C-41EF-A229-A37BC6E038C2}" destId="{D46CA54C-145D-4A75-9AAD-0F0532D6B251}" srcOrd="0" destOrd="0" presId="urn:microsoft.com/office/officeart/2018/2/layout/IconCircleList"/>
    <dgm:cxn modelId="{0D75ACEE-A3C9-4B7B-9C14-098ABF472AF8}" srcId="{A385AC72-191C-41EF-A229-A37BC6E038C2}" destId="{105AF454-6AF9-441A-8543-69433F6628A1}" srcOrd="1" destOrd="0" parTransId="{3F28914D-B203-4CA9-B6B4-D3F142A65116}" sibTransId="{59307F4F-BD17-4CF6-86EF-EFA04B26B0BD}"/>
    <dgm:cxn modelId="{22F18C85-273D-47E5-9F05-F08AC0ECD0D7}" type="presParOf" srcId="{D46CA54C-145D-4A75-9AAD-0F0532D6B251}" destId="{B6DD846D-3A8B-446A-9889-D208AFDA505A}" srcOrd="0" destOrd="0" presId="urn:microsoft.com/office/officeart/2018/2/layout/IconCircleList"/>
    <dgm:cxn modelId="{48A46E09-9A05-4F0D-964B-B3960FA6970E}" type="presParOf" srcId="{B6DD846D-3A8B-446A-9889-D208AFDA505A}" destId="{2C218F6A-A0C3-40EC-8E73-A3D0F0881469}" srcOrd="0" destOrd="0" presId="urn:microsoft.com/office/officeart/2018/2/layout/IconCircleList"/>
    <dgm:cxn modelId="{0EB2E7E6-B8C7-4B14-AD6B-6F2309D63898}" type="presParOf" srcId="{2C218F6A-A0C3-40EC-8E73-A3D0F0881469}" destId="{8BF90DB7-A1B0-487A-AF13-F8B047DE9D01}" srcOrd="0" destOrd="0" presId="urn:microsoft.com/office/officeart/2018/2/layout/IconCircleList"/>
    <dgm:cxn modelId="{16477E08-B212-4F00-9649-0E1D379EF2CB}" type="presParOf" srcId="{2C218F6A-A0C3-40EC-8E73-A3D0F0881469}" destId="{C41F4B56-440E-44E8-9283-85DCF2349BAC}" srcOrd="1" destOrd="0" presId="urn:microsoft.com/office/officeart/2018/2/layout/IconCircleList"/>
    <dgm:cxn modelId="{9D8DA52D-CE7E-4953-ADC9-814A53A55EE9}" type="presParOf" srcId="{2C218F6A-A0C3-40EC-8E73-A3D0F0881469}" destId="{3357FB9B-3917-45DB-A10C-8BEA27B6F6DE}" srcOrd="2" destOrd="0" presId="urn:microsoft.com/office/officeart/2018/2/layout/IconCircleList"/>
    <dgm:cxn modelId="{98DB4DE5-44B8-4910-A61B-C6D0E49BD2BD}" type="presParOf" srcId="{2C218F6A-A0C3-40EC-8E73-A3D0F0881469}" destId="{2058F50F-E53C-49BD-A85B-81A06CDF6718}" srcOrd="3" destOrd="0" presId="urn:microsoft.com/office/officeart/2018/2/layout/IconCircleList"/>
    <dgm:cxn modelId="{10D410A8-A6A4-4422-BEEB-1539A98F4377}" type="presParOf" srcId="{B6DD846D-3A8B-446A-9889-D208AFDA505A}" destId="{62D80163-920A-4A65-8C97-A5C28E2F5010}" srcOrd="1" destOrd="0" presId="urn:microsoft.com/office/officeart/2018/2/layout/IconCircleList"/>
    <dgm:cxn modelId="{CAD913A6-0E40-4BF7-962A-5015F014E6FD}" type="presParOf" srcId="{B6DD846D-3A8B-446A-9889-D208AFDA505A}" destId="{88820803-922A-47B0-8B68-EB56228C30A2}" srcOrd="2" destOrd="0" presId="urn:microsoft.com/office/officeart/2018/2/layout/IconCircleList"/>
    <dgm:cxn modelId="{990B76CA-55B5-4E8B-9DE2-354BB994E660}" type="presParOf" srcId="{88820803-922A-47B0-8B68-EB56228C30A2}" destId="{85807940-2D51-4616-AFBE-3925E5E42452}" srcOrd="0" destOrd="0" presId="urn:microsoft.com/office/officeart/2018/2/layout/IconCircleList"/>
    <dgm:cxn modelId="{BA29B3FC-4454-4E6F-9388-22201FACE02A}" type="presParOf" srcId="{88820803-922A-47B0-8B68-EB56228C30A2}" destId="{DAAF6AF1-216A-4214-AD4B-8A21C4929E83}" srcOrd="1" destOrd="0" presId="urn:microsoft.com/office/officeart/2018/2/layout/IconCircleList"/>
    <dgm:cxn modelId="{2F8A02BA-1483-4D0C-A692-8D88999F7B7A}" type="presParOf" srcId="{88820803-922A-47B0-8B68-EB56228C30A2}" destId="{D19AE558-CA16-44AE-94D2-0F7E40C59D18}" srcOrd="2" destOrd="0" presId="urn:microsoft.com/office/officeart/2018/2/layout/IconCircleList"/>
    <dgm:cxn modelId="{AFEA3C70-60A7-452C-8126-9B7149CCD485}" type="presParOf" srcId="{88820803-922A-47B0-8B68-EB56228C30A2}" destId="{87B530B1-4E84-47DD-B9C3-E997AD0273C6}" srcOrd="3" destOrd="0" presId="urn:microsoft.com/office/officeart/2018/2/layout/IconCircleList"/>
    <dgm:cxn modelId="{507EA1AD-8E8B-47F4-ABB4-AA6377AEFB70}" type="presParOf" srcId="{B6DD846D-3A8B-446A-9889-D208AFDA505A}" destId="{DFFDE199-2662-4D28-B1C8-CC982796F468}" srcOrd="3" destOrd="0" presId="urn:microsoft.com/office/officeart/2018/2/layout/IconCircleList"/>
    <dgm:cxn modelId="{47FDE0B6-1F66-4F0B-82DD-7AD080F52E54}" type="presParOf" srcId="{B6DD846D-3A8B-446A-9889-D208AFDA505A}" destId="{0CEDA9A7-14AE-470A-821C-4EA27F96680E}" srcOrd="4" destOrd="0" presId="urn:microsoft.com/office/officeart/2018/2/layout/IconCircleList"/>
    <dgm:cxn modelId="{B85FD2F8-20B6-437F-B56F-EC3C3055F29A}" type="presParOf" srcId="{0CEDA9A7-14AE-470A-821C-4EA27F96680E}" destId="{876F0EAE-5D82-4ED5-BCFE-DD2B3473E2A2}" srcOrd="0" destOrd="0" presId="urn:microsoft.com/office/officeart/2018/2/layout/IconCircleList"/>
    <dgm:cxn modelId="{576AB984-6D19-4DC6-B24F-44D54AFA0F3A}" type="presParOf" srcId="{0CEDA9A7-14AE-470A-821C-4EA27F96680E}" destId="{D425A0D6-47CE-4189-8CB4-D65D6A7D247A}" srcOrd="1" destOrd="0" presId="urn:microsoft.com/office/officeart/2018/2/layout/IconCircleList"/>
    <dgm:cxn modelId="{920C6733-3440-49D7-91C6-582EC7D1DBBA}" type="presParOf" srcId="{0CEDA9A7-14AE-470A-821C-4EA27F96680E}" destId="{8B8DF994-E67F-4F3E-BD8C-B906FE39A084}" srcOrd="2" destOrd="0" presId="urn:microsoft.com/office/officeart/2018/2/layout/IconCircleList"/>
    <dgm:cxn modelId="{EB099E3D-ED0B-435A-97BA-B5CE95E791A2}" type="presParOf" srcId="{0CEDA9A7-14AE-470A-821C-4EA27F96680E}" destId="{D764A0B2-7C13-42DD-A2A4-58E8400BECE4}" srcOrd="3" destOrd="0" presId="urn:microsoft.com/office/officeart/2018/2/layout/IconCircleList"/>
    <dgm:cxn modelId="{0E4028AC-B302-436A-A92C-86FEA3742959}" type="presParOf" srcId="{B6DD846D-3A8B-446A-9889-D208AFDA505A}" destId="{5F3BB80F-A441-46A1-A00E-75738755DFFC}" srcOrd="5" destOrd="0" presId="urn:microsoft.com/office/officeart/2018/2/layout/IconCircleList"/>
    <dgm:cxn modelId="{6B871333-571B-433D-B859-306F66DAF670}" type="presParOf" srcId="{B6DD846D-3A8B-446A-9889-D208AFDA505A}" destId="{2C43FA69-45B1-438F-B058-CFA727A5C224}" srcOrd="6" destOrd="0" presId="urn:microsoft.com/office/officeart/2018/2/layout/IconCircleList"/>
    <dgm:cxn modelId="{09D160E4-B86A-4F05-8F52-1855D61CAB4F}" type="presParOf" srcId="{2C43FA69-45B1-438F-B058-CFA727A5C224}" destId="{EAB2E38A-427E-442A-88A9-CFF7E4D7D1FC}" srcOrd="0" destOrd="0" presId="urn:microsoft.com/office/officeart/2018/2/layout/IconCircleList"/>
    <dgm:cxn modelId="{7309E7E4-A7F8-4AD2-AECB-97313A4C33A2}" type="presParOf" srcId="{2C43FA69-45B1-438F-B058-CFA727A5C224}" destId="{2BF06E37-2441-4619-A341-10F342E383AF}" srcOrd="1" destOrd="0" presId="urn:microsoft.com/office/officeart/2018/2/layout/IconCircleList"/>
    <dgm:cxn modelId="{1B3C7471-16FF-44CF-8E1A-D83F370E7CA1}" type="presParOf" srcId="{2C43FA69-45B1-438F-B058-CFA727A5C224}" destId="{8833571D-7305-4B75-9109-895CCF80658E}" srcOrd="2" destOrd="0" presId="urn:microsoft.com/office/officeart/2018/2/layout/IconCircleList"/>
    <dgm:cxn modelId="{C28E779B-0CA5-4670-99C1-B664D3942B8B}" type="presParOf" srcId="{2C43FA69-45B1-438F-B058-CFA727A5C224}" destId="{22BFD890-4F80-4507-9E5C-FA900C831DC2}"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0973306-0E7F-4F9A-A0DB-79129C647417}"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51800958-F0C7-4128-A50D-A6867640E637}">
      <dgm:prSet/>
      <dgm:spPr/>
      <dgm:t>
        <a:bodyPr/>
        <a:lstStyle/>
        <a:p>
          <a:pPr>
            <a:lnSpc>
              <a:spcPct val="100000"/>
            </a:lnSpc>
          </a:pPr>
          <a:r>
            <a:rPr lang="en-IN" b="1">
              <a:latin typeface="Times New Roman" panose="02020603050405020304" pitchFamily="18" charset="0"/>
              <a:cs typeface="Times New Roman" panose="02020603050405020304" pitchFamily="18" charset="0"/>
            </a:rPr>
            <a:t>Ensuring outliers are treated properly, pca will perform and dataset is ready for model testing.</a:t>
          </a:r>
          <a:endParaRPr lang="en-US" b="1">
            <a:latin typeface="Times New Roman" panose="02020603050405020304" pitchFamily="18" charset="0"/>
            <a:cs typeface="Times New Roman" panose="02020603050405020304" pitchFamily="18" charset="0"/>
          </a:endParaRPr>
        </a:p>
      </dgm:t>
    </dgm:pt>
    <dgm:pt modelId="{B5357DF6-3EB3-4A4A-9EBC-1C34BE376C2A}" type="parTrans" cxnId="{0EF41716-8673-4AC2-B975-4497CCA5D049}">
      <dgm:prSet/>
      <dgm:spPr/>
      <dgm:t>
        <a:bodyPr/>
        <a:lstStyle/>
        <a:p>
          <a:endParaRPr lang="en-US">
            <a:latin typeface="Times New Roman" panose="02020603050405020304" pitchFamily="18" charset="0"/>
            <a:cs typeface="Times New Roman" panose="02020603050405020304" pitchFamily="18" charset="0"/>
          </a:endParaRPr>
        </a:p>
      </dgm:t>
    </dgm:pt>
    <dgm:pt modelId="{DD4B17DC-4E8E-4C6F-B2E3-B34DC57154A7}" type="sibTrans" cxnId="{0EF41716-8673-4AC2-B975-4497CCA5D049}">
      <dgm:prSet phldrT="01"/>
      <dgm:spPr/>
      <dgm:t>
        <a:bodyPr/>
        <a:lstStyle/>
        <a:p>
          <a:endParaRPr lang="en-US">
            <a:latin typeface="Times New Roman" panose="02020603050405020304" pitchFamily="18" charset="0"/>
            <a:cs typeface="Times New Roman" panose="02020603050405020304" pitchFamily="18" charset="0"/>
          </a:endParaRPr>
        </a:p>
      </dgm:t>
    </dgm:pt>
    <dgm:pt modelId="{4689F0CE-EB1E-4E28-8686-FF57F4EA0AB0}">
      <dgm:prSet/>
      <dgm:spPr/>
      <dgm:t>
        <a:bodyPr/>
        <a:lstStyle/>
        <a:p>
          <a:pPr>
            <a:lnSpc>
              <a:spcPct val="100000"/>
            </a:lnSpc>
          </a:pPr>
          <a:r>
            <a:rPr lang="en-IN" b="1">
              <a:latin typeface="Times New Roman" panose="02020603050405020304" pitchFamily="18" charset="0"/>
              <a:cs typeface="Times New Roman" panose="02020603050405020304" pitchFamily="18" charset="0"/>
            </a:rPr>
            <a:t>X and Y variables are assigned with Independent data  and Target data.</a:t>
          </a:r>
          <a:endParaRPr lang="en-US" b="1">
            <a:latin typeface="Times New Roman" panose="02020603050405020304" pitchFamily="18" charset="0"/>
            <a:cs typeface="Times New Roman" panose="02020603050405020304" pitchFamily="18" charset="0"/>
          </a:endParaRPr>
        </a:p>
      </dgm:t>
    </dgm:pt>
    <dgm:pt modelId="{445CD82C-CED0-48A0-83AE-FD5D5CAE3B8F}" type="parTrans" cxnId="{18BD5182-26AA-4EFE-AB54-2323F4BB2B26}">
      <dgm:prSet/>
      <dgm:spPr/>
      <dgm:t>
        <a:bodyPr/>
        <a:lstStyle/>
        <a:p>
          <a:endParaRPr lang="en-US">
            <a:latin typeface="Times New Roman" panose="02020603050405020304" pitchFamily="18" charset="0"/>
            <a:cs typeface="Times New Roman" panose="02020603050405020304" pitchFamily="18" charset="0"/>
          </a:endParaRPr>
        </a:p>
      </dgm:t>
    </dgm:pt>
    <dgm:pt modelId="{39157BA3-8DFD-4F2D-B6F6-A0FD19B47172}" type="sibTrans" cxnId="{18BD5182-26AA-4EFE-AB54-2323F4BB2B26}">
      <dgm:prSet phldrT="02"/>
      <dgm:spPr/>
      <dgm:t>
        <a:bodyPr/>
        <a:lstStyle/>
        <a:p>
          <a:endParaRPr lang="en-US">
            <a:latin typeface="Times New Roman" panose="02020603050405020304" pitchFamily="18" charset="0"/>
            <a:cs typeface="Times New Roman" panose="02020603050405020304" pitchFamily="18" charset="0"/>
          </a:endParaRPr>
        </a:p>
      </dgm:t>
    </dgm:pt>
    <dgm:pt modelId="{13082CA7-3183-42DC-B897-1F108F2A69F0}">
      <dgm:prSet/>
      <dgm:spPr/>
      <dgm:t>
        <a:bodyPr/>
        <a:lstStyle/>
        <a:p>
          <a:pPr>
            <a:lnSpc>
              <a:spcPct val="100000"/>
            </a:lnSpc>
          </a:pPr>
          <a:r>
            <a:rPr lang="en-IN" b="1">
              <a:latin typeface="Times New Roman" panose="02020603050405020304" pitchFamily="18" charset="0"/>
              <a:cs typeface="Times New Roman" panose="02020603050405020304" pitchFamily="18" charset="0"/>
            </a:rPr>
            <a:t>Import libraries like sk.learn linear model, Decision Tree, Random Forest Regressor and other libraries.</a:t>
          </a:r>
          <a:endParaRPr lang="en-US" b="1">
            <a:latin typeface="Times New Roman" panose="02020603050405020304" pitchFamily="18" charset="0"/>
            <a:cs typeface="Times New Roman" panose="02020603050405020304" pitchFamily="18" charset="0"/>
          </a:endParaRPr>
        </a:p>
      </dgm:t>
    </dgm:pt>
    <dgm:pt modelId="{DFECD596-E4B9-4EED-847E-7AF0C10166CF}" type="parTrans" cxnId="{35BA9C2D-0878-4C52-8C21-DC52925BC8D6}">
      <dgm:prSet/>
      <dgm:spPr/>
      <dgm:t>
        <a:bodyPr/>
        <a:lstStyle/>
        <a:p>
          <a:endParaRPr lang="en-US">
            <a:latin typeface="Times New Roman" panose="02020603050405020304" pitchFamily="18" charset="0"/>
            <a:cs typeface="Times New Roman" panose="02020603050405020304" pitchFamily="18" charset="0"/>
          </a:endParaRPr>
        </a:p>
      </dgm:t>
    </dgm:pt>
    <dgm:pt modelId="{E4FAA4F8-4308-4D8F-9D3B-213B4B22656B}" type="sibTrans" cxnId="{35BA9C2D-0878-4C52-8C21-DC52925BC8D6}">
      <dgm:prSet phldrT="03"/>
      <dgm:spPr/>
      <dgm:t>
        <a:bodyPr/>
        <a:lstStyle/>
        <a:p>
          <a:endParaRPr lang="en-US">
            <a:latin typeface="Times New Roman" panose="02020603050405020304" pitchFamily="18" charset="0"/>
            <a:cs typeface="Times New Roman" panose="02020603050405020304" pitchFamily="18" charset="0"/>
          </a:endParaRPr>
        </a:p>
      </dgm:t>
    </dgm:pt>
    <dgm:pt modelId="{0EFB3C03-EE4F-4166-8E13-C874B5674045}" type="pres">
      <dgm:prSet presAssocID="{E0973306-0E7F-4F9A-A0DB-79129C647417}" presName="root" presStyleCnt="0">
        <dgm:presLayoutVars>
          <dgm:dir/>
          <dgm:resizeHandles val="exact"/>
        </dgm:presLayoutVars>
      </dgm:prSet>
      <dgm:spPr/>
    </dgm:pt>
    <dgm:pt modelId="{679A764B-E655-47AF-A7D4-A4E1CF3776D0}" type="pres">
      <dgm:prSet presAssocID="{51800958-F0C7-4128-A50D-A6867640E637}" presName="compNode" presStyleCnt="0"/>
      <dgm:spPr/>
    </dgm:pt>
    <dgm:pt modelId="{E5E48801-520D-405B-A529-0349B83F1904}" type="pres">
      <dgm:prSet presAssocID="{51800958-F0C7-4128-A50D-A6867640E637}" presName="bgRect" presStyleLbl="bgShp" presStyleIdx="0" presStyleCnt="3"/>
      <dgm:spPr/>
    </dgm:pt>
    <dgm:pt modelId="{AA43A667-6CF8-4E0B-914D-CE9FF21B00D9}" type="pres">
      <dgm:prSet presAssocID="{51800958-F0C7-4128-A50D-A6867640E637}"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tatistics"/>
        </a:ext>
      </dgm:extLst>
    </dgm:pt>
    <dgm:pt modelId="{108C6A98-2CBA-4BAE-A3C4-2F1525A878AC}" type="pres">
      <dgm:prSet presAssocID="{51800958-F0C7-4128-A50D-A6867640E637}" presName="spaceRect" presStyleCnt="0"/>
      <dgm:spPr/>
    </dgm:pt>
    <dgm:pt modelId="{8A5D5AA1-098A-4E9F-B40E-552D1B0E7E9D}" type="pres">
      <dgm:prSet presAssocID="{51800958-F0C7-4128-A50D-A6867640E637}" presName="parTx" presStyleLbl="revTx" presStyleIdx="0" presStyleCnt="3">
        <dgm:presLayoutVars>
          <dgm:chMax val="0"/>
          <dgm:chPref val="0"/>
        </dgm:presLayoutVars>
      </dgm:prSet>
      <dgm:spPr/>
    </dgm:pt>
    <dgm:pt modelId="{D4594973-DEF0-4DE7-9652-713393E98CAD}" type="pres">
      <dgm:prSet presAssocID="{DD4B17DC-4E8E-4C6F-B2E3-B34DC57154A7}" presName="sibTrans" presStyleCnt="0"/>
      <dgm:spPr/>
    </dgm:pt>
    <dgm:pt modelId="{9385F2AB-42CA-4DD4-812B-726990933583}" type="pres">
      <dgm:prSet presAssocID="{4689F0CE-EB1E-4E28-8686-FF57F4EA0AB0}" presName="compNode" presStyleCnt="0"/>
      <dgm:spPr/>
    </dgm:pt>
    <dgm:pt modelId="{C9E51FEE-8022-4571-ACCA-EF2D905079FF}" type="pres">
      <dgm:prSet presAssocID="{4689F0CE-EB1E-4E28-8686-FF57F4EA0AB0}" presName="bgRect" presStyleLbl="bgShp" presStyleIdx="1" presStyleCnt="3"/>
      <dgm:spPr/>
    </dgm:pt>
    <dgm:pt modelId="{495EDEFE-81A5-457E-BD5E-5B10877F4C64}" type="pres">
      <dgm:prSet presAssocID="{4689F0CE-EB1E-4E28-8686-FF57F4EA0AB0}"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resentation with Pie Chart"/>
        </a:ext>
      </dgm:extLst>
    </dgm:pt>
    <dgm:pt modelId="{D418D1E1-3B19-407D-BC5E-FD053E64EB47}" type="pres">
      <dgm:prSet presAssocID="{4689F0CE-EB1E-4E28-8686-FF57F4EA0AB0}" presName="spaceRect" presStyleCnt="0"/>
      <dgm:spPr/>
    </dgm:pt>
    <dgm:pt modelId="{E3A10890-E47D-442D-8084-CF8652BD9B15}" type="pres">
      <dgm:prSet presAssocID="{4689F0CE-EB1E-4E28-8686-FF57F4EA0AB0}" presName="parTx" presStyleLbl="revTx" presStyleIdx="1" presStyleCnt="3">
        <dgm:presLayoutVars>
          <dgm:chMax val="0"/>
          <dgm:chPref val="0"/>
        </dgm:presLayoutVars>
      </dgm:prSet>
      <dgm:spPr/>
    </dgm:pt>
    <dgm:pt modelId="{6BE2ED38-2BAA-4790-8F8C-F8F22E389FD9}" type="pres">
      <dgm:prSet presAssocID="{39157BA3-8DFD-4F2D-B6F6-A0FD19B47172}" presName="sibTrans" presStyleCnt="0"/>
      <dgm:spPr/>
    </dgm:pt>
    <dgm:pt modelId="{FACE97A7-1028-4C5C-B254-76D846314194}" type="pres">
      <dgm:prSet presAssocID="{13082CA7-3183-42DC-B897-1F108F2A69F0}" presName="compNode" presStyleCnt="0"/>
      <dgm:spPr/>
    </dgm:pt>
    <dgm:pt modelId="{1AB4EE7E-1983-4980-A722-1FB38DDDEFC6}" type="pres">
      <dgm:prSet presAssocID="{13082CA7-3183-42DC-B897-1F108F2A69F0}" presName="bgRect" presStyleLbl="bgShp" presStyleIdx="2" presStyleCnt="3"/>
      <dgm:spPr/>
    </dgm:pt>
    <dgm:pt modelId="{F30F4577-DC28-4058-86EF-B42D8E0B4CAB}" type="pres">
      <dgm:prSet presAssocID="{13082CA7-3183-42DC-B897-1F108F2A69F0}"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Web Design"/>
        </a:ext>
      </dgm:extLst>
    </dgm:pt>
    <dgm:pt modelId="{B08835EE-4362-441A-A1F3-75BF1CBC023D}" type="pres">
      <dgm:prSet presAssocID="{13082CA7-3183-42DC-B897-1F108F2A69F0}" presName="spaceRect" presStyleCnt="0"/>
      <dgm:spPr/>
    </dgm:pt>
    <dgm:pt modelId="{6C3BEA26-0B0B-4813-8A26-51537B22DDB4}" type="pres">
      <dgm:prSet presAssocID="{13082CA7-3183-42DC-B897-1F108F2A69F0}" presName="parTx" presStyleLbl="revTx" presStyleIdx="2" presStyleCnt="3">
        <dgm:presLayoutVars>
          <dgm:chMax val="0"/>
          <dgm:chPref val="0"/>
        </dgm:presLayoutVars>
      </dgm:prSet>
      <dgm:spPr/>
    </dgm:pt>
  </dgm:ptLst>
  <dgm:cxnLst>
    <dgm:cxn modelId="{0EF41716-8673-4AC2-B975-4497CCA5D049}" srcId="{E0973306-0E7F-4F9A-A0DB-79129C647417}" destId="{51800958-F0C7-4128-A50D-A6867640E637}" srcOrd="0" destOrd="0" parTransId="{B5357DF6-3EB3-4A4A-9EBC-1C34BE376C2A}" sibTransId="{DD4B17DC-4E8E-4C6F-B2E3-B34DC57154A7}"/>
    <dgm:cxn modelId="{35BA9C2D-0878-4C52-8C21-DC52925BC8D6}" srcId="{E0973306-0E7F-4F9A-A0DB-79129C647417}" destId="{13082CA7-3183-42DC-B897-1F108F2A69F0}" srcOrd="2" destOrd="0" parTransId="{DFECD596-E4B9-4EED-847E-7AF0C10166CF}" sibTransId="{E4FAA4F8-4308-4D8F-9D3B-213B4B22656B}"/>
    <dgm:cxn modelId="{8394AC76-C504-4412-98CC-95351FA5623D}" type="presOf" srcId="{4689F0CE-EB1E-4E28-8686-FF57F4EA0AB0}" destId="{E3A10890-E47D-442D-8084-CF8652BD9B15}" srcOrd="0" destOrd="0" presId="urn:microsoft.com/office/officeart/2018/2/layout/IconVerticalSolidList"/>
    <dgm:cxn modelId="{18BD5182-26AA-4EFE-AB54-2323F4BB2B26}" srcId="{E0973306-0E7F-4F9A-A0DB-79129C647417}" destId="{4689F0CE-EB1E-4E28-8686-FF57F4EA0AB0}" srcOrd="1" destOrd="0" parTransId="{445CD82C-CED0-48A0-83AE-FD5D5CAE3B8F}" sibTransId="{39157BA3-8DFD-4F2D-B6F6-A0FD19B47172}"/>
    <dgm:cxn modelId="{047119DC-C0F8-4944-AC51-D082BEE26F02}" type="presOf" srcId="{51800958-F0C7-4128-A50D-A6867640E637}" destId="{8A5D5AA1-098A-4E9F-B40E-552D1B0E7E9D}" srcOrd="0" destOrd="0" presId="urn:microsoft.com/office/officeart/2018/2/layout/IconVerticalSolidList"/>
    <dgm:cxn modelId="{96464CE4-3770-42FC-8632-AA55A5192A9F}" type="presOf" srcId="{E0973306-0E7F-4F9A-A0DB-79129C647417}" destId="{0EFB3C03-EE4F-4166-8E13-C874B5674045}" srcOrd="0" destOrd="0" presId="urn:microsoft.com/office/officeart/2018/2/layout/IconVerticalSolidList"/>
    <dgm:cxn modelId="{250733EB-CEFC-4627-8FB6-6569D3E1A32D}" type="presOf" srcId="{13082CA7-3183-42DC-B897-1F108F2A69F0}" destId="{6C3BEA26-0B0B-4813-8A26-51537B22DDB4}" srcOrd="0" destOrd="0" presId="urn:microsoft.com/office/officeart/2018/2/layout/IconVerticalSolidList"/>
    <dgm:cxn modelId="{8A2DD58F-5017-4AB3-8764-FFE39CC9FA13}" type="presParOf" srcId="{0EFB3C03-EE4F-4166-8E13-C874B5674045}" destId="{679A764B-E655-47AF-A7D4-A4E1CF3776D0}" srcOrd="0" destOrd="0" presId="urn:microsoft.com/office/officeart/2018/2/layout/IconVerticalSolidList"/>
    <dgm:cxn modelId="{BC24844D-D0BA-4F43-991F-E2749B27E9F2}" type="presParOf" srcId="{679A764B-E655-47AF-A7D4-A4E1CF3776D0}" destId="{E5E48801-520D-405B-A529-0349B83F1904}" srcOrd="0" destOrd="0" presId="urn:microsoft.com/office/officeart/2018/2/layout/IconVerticalSolidList"/>
    <dgm:cxn modelId="{10AF4AFC-4B0E-46F9-94E6-B553778037FE}" type="presParOf" srcId="{679A764B-E655-47AF-A7D4-A4E1CF3776D0}" destId="{AA43A667-6CF8-4E0B-914D-CE9FF21B00D9}" srcOrd="1" destOrd="0" presId="urn:microsoft.com/office/officeart/2018/2/layout/IconVerticalSolidList"/>
    <dgm:cxn modelId="{601F2BF2-F8B0-43DB-A59E-86276AD1A3D6}" type="presParOf" srcId="{679A764B-E655-47AF-A7D4-A4E1CF3776D0}" destId="{108C6A98-2CBA-4BAE-A3C4-2F1525A878AC}" srcOrd="2" destOrd="0" presId="urn:microsoft.com/office/officeart/2018/2/layout/IconVerticalSolidList"/>
    <dgm:cxn modelId="{B539210B-D0E9-4E23-BB36-2C8875710BD1}" type="presParOf" srcId="{679A764B-E655-47AF-A7D4-A4E1CF3776D0}" destId="{8A5D5AA1-098A-4E9F-B40E-552D1B0E7E9D}" srcOrd="3" destOrd="0" presId="urn:microsoft.com/office/officeart/2018/2/layout/IconVerticalSolidList"/>
    <dgm:cxn modelId="{AAED8241-8D7C-4528-8FC9-886A69BF0C38}" type="presParOf" srcId="{0EFB3C03-EE4F-4166-8E13-C874B5674045}" destId="{D4594973-DEF0-4DE7-9652-713393E98CAD}" srcOrd="1" destOrd="0" presId="urn:microsoft.com/office/officeart/2018/2/layout/IconVerticalSolidList"/>
    <dgm:cxn modelId="{3DF118EE-538C-422C-9682-E52653870B99}" type="presParOf" srcId="{0EFB3C03-EE4F-4166-8E13-C874B5674045}" destId="{9385F2AB-42CA-4DD4-812B-726990933583}" srcOrd="2" destOrd="0" presId="urn:microsoft.com/office/officeart/2018/2/layout/IconVerticalSolidList"/>
    <dgm:cxn modelId="{C139E946-F782-4F65-8FDA-98D79F7BFB9D}" type="presParOf" srcId="{9385F2AB-42CA-4DD4-812B-726990933583}" destId="{C9E51FEE-8022-4571-ACCA-EF2D905079FF}" srcOrd="0" destOrd="0" presId="urn:microsoft.com/office/officeart/2018/2/layout/IconVerticalSolidList"/>
    <dgm:cxn modelId="{6820B365-F5F0-4928-A9CC-D281DF25DD99}" type="presParOf" srcId="{9385F2AB-42CA-4DD4-812B-726990933583}" destId="{495EDEFE-81A5-457E-BD5E-5B10877F4C64}" srcOrd="1" destOrd="0" presId="urn:microsoft.com/office/officeart/2018/2/layout/IconVerticalSolidList"/>
    <dgm:cxn modelId="{46E1B72F-47D3-43D6-AB5B-1E9683567ACC}" type="presParOf" srcId="{9385F2AB-42CA-4DD4-812B-726990933583}" destId="{D418D1E1-3B19-407D-BC5E-FD053E64EB47}" srcOrd="2" destOrd="0" presId="urn:microsoft.com/office/officeart/2018/2/layout/IconVerticalSolidList"/>
    <dgm:cxn modelId="{5CE97248-B982-4C86-9111-5DA8E5C55659}" type="presParOf" srcId="{9385F2AB-42CA-4DD4-812B-726990933583}" destId="{E3A10890-E47D-442D-8084-CF8652BD9B15}" srcOrd="3" destOrd="0" presId="urn:microsoft.com/office/officeart/2018/2/layout/IconVerticalSolidList"/>
    <dgm:cxn modelId="{8DA7F22C-2BA1-4004-823F-EE6F5CC9D9B0}" type="presParOf" srcId="{0EFB3C03-EE4F-4166-8E13-C874B5674045}" destId="{6BE2ED38-2BAA-4790-8F8C-F8F22E389FD9}" srcOrd="3" destOrd="0" presId="urn:microsoft.com/office/officeart/2018/2/layout/IconVerticalSolidList"/>
    <dgm:cxn modelId="{2F358C8A-309F-4124-97D6-1898DB13A013}" type="presParOf" srcId="{0EFB3C03-EE4F-4166-8E13-C874B5674045}" destId="{FACE97A7-1028-4C5C-B254-76D846314194}" srcOrd="4" destOrd="0" presId="urn:microsoft.com/office/officeart/2018/2/layout/IconVerticalSolidList"/>
    <dgm:cxn modelId="{81BB9172-C69C-44B0-A1BB-17936B61DA66}" type="presParOf" srcId="{FACE97A7-1028-4C5C-B254-76D846314194}" destId="{1AB4EE7E-1983-4980-A722-1FB38DDDEFC6}" srcOrd="0" destOrd="0" presId="urn:microsoft.com/office/officeart/2018/2/layout/IconVerticalSolidList"/>
    <dgm:cxn modelId="{AA226A04-E903-4CB6-AADA-73D542FB566A}" type="presParOf" srcId="{FACE97A7-1028-4C5C-B254-76D846314194}" destId="{F30F4577-DC28-4058-86EF-B42D8E0B4CAB}" srcOrd="1" destOrd="0" presId="urn:microsoft.com/office/officeart/2018/2/layout/IconVerticalSolidList"/>
    <dgm:cxn modelId="{E0E13096-38AC-4C4A-AA58-2AF118982DA4}" type="presParOf" srcId="{FACE97A7-1028-4C5C-B254-76D846314194}" destId="{B08835EE-4362-441A-A1F3-75BF1CBC023D}" srcOrd="2" destOrd="0" presId="urn:microsoft.com/office/officeart/2018/2/layout/IconVerticalSolidList"/>
    <dgm:cxn modelId="{BD6FD749-2A84-45A0-BDB2-4B47A03F56CE}" type="presParOf" srcId="{FACE97A7-1028-4C5C-B254-76D846314194}" destId="{6C3BEA26-0B0B-4813-8A26-51537B22DDB4}"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BA13073-7E42-40A1-A1AF-CC80C2E16EF5}" type="doc">
      <dgm:prSet loTypeId="urn:microsoft.com/office/officeart/2018/2/layout/IconVerticalSolidList" loCatId="icon" qsTypeId="urn:microsoft.com/office/officeart/2005/8/quickstyle/simple1" qsCatId="simple" csTypeId="urn:microsoft.com/office/officeart/2018/5/colors/Iconchunking_neutralbg_colorful5" csCatId="colorful" phldr="1"/>
      <dgm:spPr/>
      <dgm:t>
        <a:bodyPr/>
        <a:lstStyle/>
        <a:p>
          <a:endParaRPr lang="en-US"/>
        </a:p>
      </dgm:t>
    </dgm:pt>
    <dgm:pt modelId="{343DC79A-D74A-4520-84D1-97BC700C6BC4}">
      <dgm:prSet/>
      <dgm:spPr/>
      <dgm:t>
        <a:bodyPr/>
        <a:lstStyle/>
        <a:p>
          <a:r>
            <a:rPr lang="en-IN"/>
            <a:t>Predicted is having high-level of accuracy.</a:t>
          </a:r>
          <a:endParaRPr lang="en-US"/>
        </a:p>
      </dgm:t>
    </dgm:pt>
    <dgm:pt modelId="{B859EA9C-7CF2-47FE-AEDD-A8610D8D6FED}" type="parTrans" cxnId="{9ECE1079-60D2-40FB-9309-B8D2942CAA15}">
      <dgm:prSet/>
      <dgm:spPr/>
      <dgm:t>
        <a:bodyPr/>
        <a:lstStyle/>
        <a:p>
          <a:endParaRPr lang="en-US"/>
        </a:p>
      </dgm:t>
    </dgm:pt>
    <dgm:pt modelId="{FDE16117-9401-4D82-8668-05F550ED606A}" type="sibTrans" cxnId="{9ECE1079-60D2-40FB-9309-B8D2942CAA15}">
      <dgm:prSet/>
      <dgm:spPr/>
      <dgm:t>
        <a:bodyPr/>
        <a:lstStyle/>
        <a:p>
          <a:endParaRPr lang="en-US"/>
        </a:p>
      </dgm:t>
    </dgm:pt>
    <dgm:pt modelId="{3C8C1426-A85C-43A2-BF11-9AC7AE8EB067}">
      <dgm:prSet/>
      <dgm:spPr/>
      <dgm:t>
        <a:bodyPr/>
        <a:lstStyle/>
        <a:p>
          <a:r>
            <a:rPr lang="en-IN"/>
            <a:t>Decision tree model is the best model when compare with other models.</a:t>
          </a:r>
          <a:endParaRPr lang="en-US"/>
        </a:p>
      </dgm:t>
    </dgm:pt>
    <dgm:pt modelId="{FA0BAF50-6C7F-4B8C-9C54-0CDFBE9C6BCF}" type="parTrans" cxnId="{E7883722-FC41-4929-BA57-9DF9A6C3382D}">
      <dgm:prSet/>
      <dgm:spPr/>
      <dgm:t>
        <a:bodyPr/>
        <a:lstStyle/>
        <a:p>
          <a:endParaRPr lang="en-US"/>
        </a:p>
      </dgm:t>
    </dgm:pt>
    <dgm:pt modelId="{3E98A765-B333-4635-B7FC-098962BB9204}" type="sibTrans" cxnId="{E7883722-FC41-4929-BA57-9DF9A6C3382D}">
      <dgm:prSet/>
      <dgm:spPr/>
      <dgm:t>
        <a:bodyPr/>
        <a:lstStyle/>
        <a:p>
          <a:endParaRPr lang="en-US"/>
        </a:p>
      </dgm:t>
    </dgm:pt>
    <dgm:pt modelId="{C18A71E7-00DD-4336-A514-0B6A75D08BBC}">
      <dgm:prSet/>
      <dgm:spPr/>
      <dgm:t>
        <a:bodyPr/>
        <a:lstStyle/>
        <a:p>
          <a:r>
            <a:rPr lang="en-IN"/>
            <a:t>Having the error 0</a:t>
          </a:r>
          <a:endParaRPr lang="en-US"/>
        </a:p>
      </dgm:t>
    </dgm:pt>
    <dgm:pt modelId="{D08B1C24-DA46-4E39-90EB-A34FB2DCE957}" type="parTrans" cxnId="{47552748-8F54-4167-A132-088B8850D23C}">
      <dgm:prSet/>
      <dgm:spPr/>
      <dgm:t>
        <a:bodyPr/>
        <a:lstStyle/>
        <a:p>
          <a:endParaRPr lang="en-US"/>
        </a:p>
      </dgm:t>
    </dgm:pt>
    <dgm:pt modelId="{6CBFB5B3-7455-4600-93A1-742F904432A1}" type="sibTrans" cxnId="{47552748-8F54-4167-A132-088B8850D23C}">
      <dgm:prSet/>
      <dgm:spPr/>
      <dgm:t>
        <a:bodyPr/>
        <a:lstStyle/>
        <a:p>
          <a:endParaRPr lang="en-US"/>
        </a:p>
      </dgm:t>
    </dgm:pt>
    <dgm:pt modelId="{A94C840E-D3A0-4D52-8935-62B75A357EFC}" type="pres">
      <dgm:prSet presAssocID="{5BA13073-7E42-40A1-A1AF-CC80C2E16EF5}" presName="root" presStyleCnt="0">
        <dgm:presLayoutVars>
          <dgm:dir/>
          <dgm:resizeHandles val="exact"/>
        </dgm:presLayoutVars>
      </dgm:prSet>
      <dgm:spPr/>
    </dgm:pt>
    <dgm:pt modelId="{1A3CC8D1-8277-4ADB-9A40-44CC25DB8B28}" type="pres">
      <dgm:prSet presAssocID="{343DC79A-D74A-4520-84D1-97BC700C6BC4}" presName="compNode" presStyleCnt="0"/>
      <dgm:spPr/>
    </dgm:pt>
    <dgm:pt modelId="{CD96EA34-AD4A-4143-A6AC-DA4AB2A71567}" type="pres">
      <dgm:prSet presAssocID="{343DC79A-D74A-4520-84D1-97BC700C6BC4}" presName="bgRect" presStyleLbl="bgShp" presStyleIdx="0" presStyleCnt="3"/>
      <dgm:spPr/>
    </dgm:pt>
    <dgm:pt modelId="{485F5079-9C61-40CE-91BF-4E403EEC9FD1}" type="pres">
      <dgm:prSet presAssocID="{343DC79A-D74A-4520-84D1-97BC700C6BC4}"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Life ring"/>
        </a:ext>
      </dgm:extLst>
    </dgm:pt>
    <dgm:pt modelId="{D2875E43-0490-4049-B76A-F90E608948F9}" type="pres">
      <dgm:prSet presAssocID="{343DC79A-D74A-4520-84D1-97BC700C6BC4}" presName="spaceRect" presStyleCnt="0"/>
      <dgm:spPr/>
    </dgm:pt>
    <dgm:pt modelId="{B94D3310-4AFB-4D1E-AF62-D0DAF27E1202}" type="pres">
      <dgm:prSet presAssocID="{343DC79A-D74A-4520-84D1-97BC700C6BC4}" presName="parTx" presStyleLbl="revTx" presStyleIdx="0" presStyleCnt="3">
        <dgm:presLayoutVars>
          <dgm:chMax val="0"/>
          <dgm:chPref val="0"/>
        </dgm:presLayoutVars>
      </dgm:prSet>
      <dgm:spPr/>
    </dgm:pt>
    <dgm:pt modelId="{9B655565-EC6A-4F28-828E-608556DC51C3}" type="pres">
      <dgm:prSet presAssocID="{FDE16117-9401-4D82-8668-05F550ED606A}" presName="sibTrans" presStyleCnt="0"/>
      <dgm:spPr/>
    </dgm:pt>
    <dgm:pt modelId="{A3C08FDA-4788-4354-8F8A-B5FC1312174A}" type="pres">
      <dgm:prSet presAssocID="{3C8C1426-A85C-43A2-BF11-9AC7AE8EB067}" presName="compNode" presStyleCnt="0"/>
      <dgm:spPr/>
    </dgm:pt>
    <dgm:pt modelId="{9D283DC7-620F-4F84-96CE-73C86A128AFF}" type="pres">
      <dgm:prSet presAssocID="{3C8C1426-A85C-43A2-BF11-9AC7AE8EB067}" presName="bgRect" presStyleLbl="bgShp" presStyleIdx="1" presStyleCnt="3"/>
      <dgm:spPr/>
    </dgm:pt>
    <dgm:pt modelId="{4A9E42AD-9214-4F3E-8231-A1015E6F06D4}" type="pres">
      <dgm:prSet presAssocID="{3C8C1426-A85C-43A2-BF11-9AC7AE8EB067}"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ecision chart"/>
        </a:ext>
      </dgm:extLst>
    </dgm:pt>
    <dgm:pt modelId="{2F70E435-3467-450F-A9C2-2B6B729F2515}" type="pres">
      <dgm:prSet presAssocID="{3C8C1426-A85C-43A2-BF11-9AC7AE8EB067}" presName="spaceRect" presStyleCnt="0"/>
      <dgm:spPr/>
    </dgm:pt>
    <dgm:pt modelId="{8E244B14-376F-449A-9CC8-535F3D1EDFC3}" type="pres">
      <dgm:prSet presAssocID="{3C8C1426-A85C-43A2-BF11-9AC7AE8EB067}" presName="parTx" presStyleLbl="revTx" presStyleIdx="1" presStyleCnt="3">
        <dgm:presLayoutVars>
          <dgm:chMax val="0"/>
          <dgm:chPref val="0"/>
        </dgm:presLayoutVars>
      </dgm:prSet>
      <dgm:spPr/>
    </dgm:pt>
    <dgm:pt modelId="{57B7DC17-DC80-4981-AE87-08045544E7A0}" type="pres">
      <dgm:prSet presAssocID="{3E98A765-B333-4635-B7FC-098962BB9204}" presName="sibTrans" presStyleCnt="0"/>
      <dgm:spPr/>
    </dgm:pt>
    <dgm:pt modelId="{C0380466-9EBC-4FE0-8ACD-416EF643E487}" type="pres">
      <dgm:prSet presAssocID="{C18A71E7-00DD-4336-A514-0B6A75D08BBC}" presName="compNode" presStyleCnt="0"/>
      <dgm:spPr/>
    </dgm:pt>
    <dgm:pt modelId="{B9C403B2-958A-4141-B2BF-3C215D9E8D5A}" type="pres">
      <dgm:prSet presAssocID="{C18A71E7-00DD-4336-A514-0B6A75D08BBC}" presName="bgRect" presStyleLbl="bgShp" presStyleIdx="2" presStyleCnt="3"/>
      <dgm:spPr/>
    </dgm:pt>
    <dgm:pt modelId="{C731BC54-5838-4751-9E0F-42620EFBB2A5}" type="pres">
      <dgm:prSet presAssocID="{C18A71E7-00DD-4336-A514-0B6A75D08BBC}"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lose"/>
        </a:ext>
      </dgm:extLst>
    </dgm:pt>
    <dgm:pt modelId="{08A296AC-6AC8-42E7-B1B5-51A51F4148FE}" type="pres">
      <dgm:prSet presAssocID="{C18A71E7-00DD-4336-A514-0B6A75D08BBC}" presName="spaceRect" presStyleCnt="0"/>
      <dgm:spPr/>
    </dgm:pt>
    <dgm:pt modelId="{84776DBA-98D1-4741-8AC1-5B1EB03B4FE9}" type="pres">
      <dgm:prSet presAssocID="{C18A71E7-00DD-4336-A514-0B6A75D08BBC}" presName="parTx" presStyleLbl="revTx" presStyleIdx="2" presStyleCnt="3">
        <dgm:presLayoutVars>
          <dgm:chMax val="0"/>
          <dgm:chPref val="0"/>
        </dgm:presLayoutVars>
      </dgm:prSet>
      <dgm:spPr/>
    </dgm:pt>
  </dgm:ptLst>
  <dgm:cxnLst>
    <dgm:cxn modelId="{B365B617-071D-4CE6-AC20-EAACE3B98575}" type="presOf" srcId="{C18A71E7-00DD-4336-A514-0B6A75D08BBC}" destId="{84776DBA-98D1-4741-8AC1-5B1EB03B4FE9}" srcOrd="0" destOrd="0" presId="urn:microsoft.com/office/officeart/2018/2/layout/IconVerticalSolidList"/>
    <dgm:cxn modelId="{E7883722-FC41-4929-BA57-9DF9A6C3382D}" srcId="{5BA13073-7E42-40A1-A1AF-CC80C2E16EF5}" destId="{3C8C1426-A85C-43A2-BF11-9AC7AE8EB067}" srcOrd="1" destOrd="0" parTransId="{FA0BAF50-6C7F-4B8C-9C54-0CDFBE9C6BCF}" sibTransId="{3E98A765-B333-4635-B7FC-098962BB9204}"/>
    <dgm:cxn modelId="{437F542E-3D1D-4DEC-B9D6-CFB291D7E81C}" type="presOf" srcId="{343DC79A-D74A-4520-84D1-97BC700C6BC4}" destId="{B94D3310-4AFB-4D1E-AF62-D0DAF27E1202}" srcOrd="0" destOrd="0" presId="urn:microsoft.com/office/officeart/2018/2/layout/IconVerticalSolidList"/>
    <dgm:cxn modelId="{A97F4131-39EC-41E7-9F52-2245F010DA0B}" type="presOf" srcId="{3C8C1426-A85C-43A2-BF11-9AC7AE8EB067}" destId="{8E244B14-376F-449A-9CC8-535F3D1EDFC3}" srcOrd="0" destOrd="0" presId="urn:microsoft.com/office/officeart/2018/2/layout/IconVerticalSolidList"/>
    <dgm:cxn modelId="{47552748-8F54-4167-A132-088B8850D23C}" srcId="{5BA13073-7E42-40A1-A1AF-CC80C2E16EF5}" destId="{C18A71E7-00DD-4336-A514-0B6A75D08BBC}" srcOrd="2" destOrd="0" parTransId="{D08B1C24-DA46-4E39-90EB-A34FB2DCE957}" sibTransId="{6CBFB5B3-7455-4600-93A1-742F904432A1}"/>
    <dgm:cxn modelId="{9ECE1079-60D2-40FB-9309-B8D2942CAA15}" srcId="{5BA13073-7E42-40A1-A1AF-CC80C2E16EF5}" destId="{343DC79A-D74A-4520-84D1-97BC700C6BC4}" srcOrd="0" destOrd="0" parTransId="{B859EA9C-7CF2-47FE-AEDD-A8610D8D6FED}" sibTransId="{FDE16117-9401-4D82-8668-05F550ED606A}"/>
    <dgm:cxn modelId="{53660ABF-3899-49E0-9D9F-9C56C73C34A4}" type="presOf" srcId="{5BA13073-7E42-40A1-A1AF-CC80C2E16EF5}" destId="{A94C840E-D3A0-4D52-8935-62B75A357EFC}" srcOrd="0" destOrd="0" presId="urn:microsoft.com/office/officeart/2018/2/layout/IconVerticalSolidList"/>
    <dgm:cxn modelId="{58AA7F94-AA81-4642-9472-E89BCA573030}" type="presParOf" srcId="{A94C840E-D3A0-4D52-8935-62B75A357EFC}" destId="{1A3CC8D1-8277-4ADB-9A40-44CC25DB8B28}" srcOrd="0" destOrd="0" presId="urn:microsoft.com/office/officeart/2018/2/layout/IconVerticalSolidList"/>
    <dgm:cxn modelId="{33A5DF81-9CB4-4139-BD40-05B0608A9034}" type="presParOf" srcId="{1A3CC8D1-8277-4ADB-9A40-44CC25DB8B28}" destId="{CD96EA34-AD4A-4143-A6AC-DA4AB2A71567}" srcOrd="0" destOrd="0" presId="urn:microsoft.com/office/officeart/2018/2/layout/IconVerticalSolidList"/>
    <dgm:cxn modelId="{7A093C3A-3B1B-4FD8-8412-1B49E3C9FD98}" type="presParOf" srcId="{1A3CC8D1-8277-4ADB-9A40-44CC25DB8B28}" destId="{485F5079-9C61-40CE-91BF-4E403EEC9FD1}" srcOrd="1" destOrd="0" presId="urn:microsoft.com/office/officeart/2018/2/layout/IconVerticalSolidList"/>
    <dgm:cxn modelId="{AEB640F7-5233-438B-8F66-7CA12A1178BB}" type="presParOf" srcId="{1A3CC8D1-8277-4ADB-9A40-44CC25DB8B28}" destId="{D2875E43-0490-4049-B76A-F90E608948F9}" srcOrd="2" destOrd="0" presId="urn:microsoft.com/office/officeart/2018/2/layout/IconVerticalSolidList"/>
    <dgm:cxn modelId="{8CD99DFA-88CC-480B-84D5-2E8EE6F47933}" type="presParOf" srcId="{1A3CC8D1-8277-4ADB-9A40-44CC25DB8B28}" destId="{B94D3310-4AFB-4D1E-AF62-D0DAF27E1202}" srcOrd="3" destOrd="0" presId="urn:microsoft.com/office/officeart/2018/2/layout/IconVerticalSolidList"/>
    <dgm:cxn modelId="{568F6DFB-8DB3-408A-85B8-EC2C0230DCF9}" type="presParOf" srcId="{A94C840E-D3A0-4D52-8935-62B75A357EFC}" destId="{9B655565-EC6A-4F28-828E-608556DC51C3}" srcOrd="1" destOrd="0" presId="urn:microsoft.com/office/officeart/2018/2/layout/IconVerticalSolidList"/>
    <dgm:cxn modelId="{693F69A5-EA5C-4D8D-8CEB-4B05ECBFC5BD}" type="presParOf" srcId="{A94C840E-D3A0-4D52-8935-62B75A357EFC}" destId="{A3C08FDA-4788-4354-8F8A-B5FC1312174A}" srcOrd="2" destOrd="0" presId="urn:microsoft.com/office/officeart/2018/2/layout/IconVerticalSolidList"/>
    <dgm:cxn modelId="{882FF175-DB9A-4EBF-98D2-A4C58623EDAA}" type="presParOf" srcId="{A3C08FDA-4788-4354-8F8A-B5FC1312174A}" destId="{9D283DC7-620F-4F84-96CE-73C86A128AFF}" srcOrd="0" destOrd="0" presId="urn:microsoft.com/office/officeart/2018/2/layout/IconVerticalSolidList"/>
    <dgm:cxn modelId="{5F8694B4-9F17-4F23-AD00-9A2D824697C6}" type="presParOf" srcId="{A3C08FDA-4788-4354-8F8A-B5FC1312174A}" destId="{4A9E42AD-9214-4F3E-8231-A1015E6F06D4}" srcOrd="1" destOrd="0" presId="urn:microsoft.com/office/officeart/2018/2/layout/IconVerticalSolidList"/>
    <dgm:cxn modelId="{4967A909-6E9D-4C0A-B7AE-E563F0C4E7B1}" type="presParOf" srcId="{A3C08FDA-4788-4354-8F8A-B5FC1312174A}" destId="{2F70E435-3467-450F-A9C2-2B6B729F2515}" srcOrd="2" destOrd="0" presId="urn:microsoft.com/office/officeart/2018/2/layout/IconVerticalSolidList"/>
    <dgm:cxn modelId="{494B86F9-B4F6-46C1-9D77-2E1A6D10E71C}" type="presParOf" srcId="{A3C08FDA-4788-4354-8F8A-B5FC1312174A}" destId="{8E244B14-376F-449A-9CC8-535F3D1EDFC3}" srcOrd="3" destOrd="0" presId="urn:microsoft.com/office/officeart/2018/2/layout/IconVerticalSolidList"/>
    <dgm:cxn modelId="{ABD815D1-52FF-411E-BC53-05DA14F371CB}" type="presParOf" srcId="{A94C840E-D3A0-4D52-8935-62B75A357EFC}" destId="{57B7DC17-DC80-4981-AE87-08045544E7A0}" srcOrd="3" destOrd="0" presId="urn:microsoft.com/office/officeart/2018/2/layout/IconVerticalSolidList"/>
    <dgm:cxn modelId="{11E3FD17-74D9-420F-9769-7ADBBBCD83C5}" type="presParOf" srcId="{A94C840E-D3A0-4D52-8935-62B75A357EFC}" destId="{C0380466-9EBC-4FE0-8ACD-416EF643E487}" srcOrd="4" destOrd="0" presId="urn:microsoft.com/office/officeart/2018/2/layout/IconVerticalSolidList"/>
    <dgm:cxn modelId="{7DA8CC0E-91AD-4134-B2A0-9328443FCE8C}" type="presParOf" srcId="{C0380466-9EBC-4FE0-8ACD-416EF643E487}" destId="{B9C403B2-958A-4141-B2BF-3C215D9E8D5A}" srcOrd="0" destOrd="0" presId="urn:microsoft.com/office/officeart/2018/2/layout/IconVerticalSolidList"/>
    <dgm:cxn modelId="{2D1B5AB1-6DB8-45DF-B937-6794A0E588CA}" type="presParOf" srcId="{C0380466-9EBC-4FE0-8ACD-416EF643E487}" destId="{C731BC54-5838-4751-9E0F-42620EFBB2A5}" srcOrd="1" destOrd="0" presId="urn:microsoft.com/office/officeart/2018/2/layout/IconVerticalSolidList"/>
    <dgm:cxn modelId="{3C6AFE8E-C0EA-484D-8520-016C0A314831}" type="presParOf" srcId="{C0380466-9EBC-4FE0-8ACD-416EF643E487}" destId="{08A296AC-6AC8-42E7-B1B5-51A51F4148FE}" srcOrd="2" destOrd="0" presId="urn:microsoft.com/office/officeart/2018/2/layout/IconVerticalSolidList"/>
    <dgm:cxn modelId="{B71753E4-34E8-4178-9D1B-A0785A372A7F}" type="presParOf" srcId="{C0380466-9EBC-4FE0-8ACD-416EF643E487}" destId="{84776DBA-98D1-4741-8AC1-5B1EB03B4FE9}"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F90DB7-A1B0-487A-AF13-F8B047DE9D01}">
      <dsp:nvSpPr>
        <dsp:cNvPr id="0" name=""/>
        <dsp:cNvSpPr/>
      </dsp:nvSpPr>
      <dsp:spPr>
        <a:xfrm>
          <a:off x="63422" y="750556"/>
          <a:ext cx="893784" cy="893784"/>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41F4B56-440E-44E8-9283-85DCF2349BAC}">
      <dsp:nvSpPr>
        <dsp:cNvPr id="0" name=""/>
        <dsp:cNvSpPr/>
      </dsp:nvSpPr>
      <dsp:spPr>
        <a:xfrm>
          <a:off x="251117" y="938250"/>
          <a:ext cx="518394" cy="51839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2058F50F-E53C-49BD-A85B-81A06CDF6718}">
      <dsp:nvSpPr>
        <dsp:cNvPr id="0" name=""/>
        <dsp:cNvSpPr/>
      </dsp:nvSpPr>
      <dsp:spPr>
        <a:xfrm>
          <a:off x="1148732" y="750556"/>
          <a:ext cx="2106776" cy="8937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IN" sz="1100" kern="1200" dirty="0"/>
            <a:t>Micro Credit on cell phone balances is very useful to customers which help in having uninterrupted communications.</a:t>
          </a:r>
          <a:endParaRPr lang="en-US" sz="1100" kern="1200" dirty="0"/>
        </a:p>
      </dsp:txBody>
      <dsp:txXfrm>
        <a:off x="1148732" y="750556"/>
        <a:ext cx="2106776" cy="893784"/>
      </dsp:txXfrm>
    </dsp:sp>
    <dsp:sp modelId="{85807940-2D51-4616-AFBE-3925E5E42452}">
      <dsp:nvSpPr>
        <dsp:cNvPr id="0" name=""/>
        <dsp:cNvSpPr/>
      </dsp:nvSpPr>
      <dsp:spPr>
        <a:xfrm>
          <a:off x="3622598" y="750556"/>
          <a:ext cx="893784" cy="893784"/>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AAF6AF1-216A-4214-AD4B-8A21C4929E83}">
      <dsp:nvSpPr>
        <dsp:cNvPr id="0" name=""/>
        <dsp:cNvSpPr/>
      </dsp:nvSpPr>
      <dsp:spPr>
        <a:xfrm>
          <a:off x="3810293" y="938250"/>
          <a:ext cx="518394" cy="51839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87B530B1-4E84-47DD-B9C3-E997AD0273C6}">
      <dsp:nvSpPr>
        <dsp:cNvPr id="0" name=""/>
        <dsp:cNvSpPr/>
      </dsp:nvSpPr>
      <dsp:spPr>
        <a:xfrm>
          <a:off x="4707908" y="750556"/>
          <a:ext cx="2106776" cy="8937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IN" sz="1100" kern="1200"/>
            <a:t>Targeting the selected customer who are creditable in repaying of Micro Loans help Telecom Company a repetitive cashflow and customer satisfaction is achieved.</a:t>
          </a:r>
          <a:endParaRPr lang="en-US" sz="1100" kern="1200"/>
        </a:p>
      </dsp:txBody>
      <dsp:txXfrm>
        <a:off x="4707908" y="750556"/>
        <a:ext cx="2106776" cy="893784"/>
      </dsp:txXfrm>
    </dsp:sp>
    <dsp:sp modelId="{876F0EAE-5D82-4ED5-BCFE-DD2B3473E2A2}">
      <dsp:nvSpPr>
        <dsp:cNvPr id="0" name=""/>
        <dsp:cNvSpPr/>
      </dsp:nvSpPr>
      <dsp:spPr>
        <a:xfrm>
          <a:off x="63422" y="2317925"/>
          <a:ext cx="893784" cy="893784"/>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425A0D6-47CE-4189-8CB4-D65D6A7D247A}">
      <dsp:nvSpPr>
        <dsp:cNvPr id="0" name=""/>
        <dsp:cNvSpPr/>
      </dsp:nvSpPr>
      <dsp:spPr>
        <a:xfrm>
          <a:off x="251117" y="2505620"/>
          <a:ext cx="518394" cy="51839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D764A0B2-7C13-42DD-A2A4-58E8400BECE4}">
      <dsp:nvSpPr>
        <dsp:cNvPr id="0" name=""/>
        <dsp:cNvSpPr/>
      </dsp:nvSpPr>
      <dsp:spPr>
        <a:xfrm>
          <a:off x="1148732" y="2317925"/>
          <a:ext cx="2106776" cy="8937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IN" sz="1100" kern="1200" dirty="0"/>
            <a:t>Communication being important part no one want to run out of balance and these leading would help in missing out the service blockages and helps in never ending customer lifetime with the brand.</a:t>
          </a:r>
          <a:endParaRPr lang="en-US" sz="1100" kern="1200" dirty="0"/>
        </a:p>
      </dsp:txBody>
      <dsp:txXfrm>
        <a:off x="1148732" y="2317925"/>
        <a:ext cx="2106776" cy="893784"/>
      </dsp:txXfrm>
    </dsp:sp>
    <dsp:sp modelId="{EAB2E38A-427E-442A-88A9-CFF7E4D7D1FC}">
      <dsp:nvSpPr>
        <dsp:cNvPr id="0" name=""/>
        <dsp:cNvSpPr/>
      </dsp:nvSpPr>
      <dsp:spPr>
        <a:xfrm>
          <a:off x="3622598" y="2317925"/>
          <a:ext cx="893784" cy="893784"/>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BF06E37-2441-4619-A341-10F342E383AF}">
      <dsp:nvSpPr>
        <dsp:cNvPr id="0" name=""/>
        <dsp:cNvSpPr/>
      </dsp:nvSpPr>
      <dsp:spPr>
        <a:xfrm>
          <a:off x="3810293" y="2505620"/>
          <a:ext cx="518394" cy="51839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22BFD890-4F80-4507-9E5C-FA900C831DC2}">
      <dsp:nvSpPr>
        <dsp:cNvPr id="0" name=""/>
        <dsp:cNvSpPr/>
      </dsp:nvSpPr>
      <dsp:spPr>
        <a:xfrm>
          <a:off x="4707908" y="2317925"/>
          <a:ext cx="2106776" cy="8937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kern="1200"/>
            <a:t>Focus is on providing their services and products to low-income families and poor customers that can help them in the need of hour. </a:t>
          </a:r>
        </a:p>
      </dsp:txBody>
      <dsp:txXfrm>
        <a:off x="4707908" y="2317925"/>
        <a:ext cx="2106776" cy="89378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E48801-520D-405B-A529-0349B83F1904}">
      <dsp:nvSpPr>
        <dsp:cNvPr id="0" name=""/>
        <dsp:cNvSpPr/>
      </dsp:nvSpPr>
      <dsp:spPr>
        <a:xfrm>
          <a:off x="0" y="574"/>
          <a:ext cx="7012370" cy="134513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A43A667-6CF8-4E0B-914D-CE9FF21B00D9}">
      <dsp:nvSpPr>
        <dsp:cNvPr id="0" name=""/>
        <dsp:cNvSpPr/>
      </dsp:nvSpPr>
      <dsp:spPr>
        <a:xfrm>
          <a:off x="406904" y="303230"/>
          <a:ext cx="739825" cy="73982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8A5D5AA1-098A-4E9F-B40E-552D1B0E7E9D}">
      <dsp:nvSpPr>
        <dsp:cNvPr id="0" name=""/>
        <dsp:cNvSpPr/>
      </dsp:nvSpPr>
      <dsp:spPr>
        <a:xfrm>
          <a:off x="1553633" y="574"/>
          <a:ext cx="5458736" cy="13451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360" tIns="142360" rIns="142360" bIns="142360" numCol="1" spcCol="1270" anchor="ctr" anchorCtr="0">
          <a:noAutofit/>
        </a:bodyPr>
        <a:lstStyle/>
        <a:p>
          <a:pPr marL="0" lvl="0" indent="0" algn="l" defTabSz="1066800">
            <a:lnSpc>
              <a:spcPct val="100000"/>
            </a:lnSpc>
            <a:spcBef>
              <a:spcPct val="0"/>
            </a:spcBef>
            <a:spcAft>
              <a:spcPct val="35000"/>
            </a:spcAft>
            <a:buNone/>
          </a:pPr>
          <a:r>
            <a:rPr lang="en-IN" sz="2400" b="1" kern="1200">
              <a:latin typeface="Times New Roman" panose="02020603050405020304" pitchFamily="18" charset="0"/>
              <a:cs typeface="Times New Roman" panose="02020603050405020304" pitchFamily="18" charset="0"/>
            </a:rPr>
            <a:t>Ensuring outliers are treated properly, pca will perform and dataset is ready for model testing.</a:t>
          </a:r>
          <a:endParaRPr lang="en-US" sz="2400" b="1" kern="1200">
            <a:latin typeface="Times New Roman" panose="02020603050405020304" pitchFamily="18" charset="0"/>
            <a:cs typeface="Times New Roman" panose="02020603050405020304" pitchFamily="18" charset="0"/>
          </a:endParaRPr>
        </a:p>
      </dsp:txBody>
      <dsp:txXfrm>
        <a:off x="1553633" y="574"/>
        <a:ext cx="5458736" cy="1345137"/>
      </dsp:txXfrm>
    </dsp:sp>
    <dsp:sp modelId="{C9E51FEE-8022-4571-ACCA-EF2D905079FF}">
      <dsp:nvSpPr>
        <dsp:cNvPr id="0" name=""/>
        <dsp:cNvSpPr/>
      </dsp:nvSpPr>
      <dsp:spPr>
        <a:xfrm>
          <a:off x="0" y="1681996"/>
          <a:ext cx="7012370" cy="134513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95EDEFE-81A5-457E-BD5E-5B10877F4C64}">
      <dsp:nvSpPr>
        <dsp:cNvPr id="0" name=""/>
        <dsp:cNvSpPr/>
      </dsp:nvSpPr>
      <dsp:spPr>
        <a:xfrm>
          <a:off x="406904" y="1984652"/>
          <a:ext cx="739825" cy="73982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E3A10890-E47D-442D-8084-CF8652BD9B15}">
      <dsp:nvSpPr>
        <dsp:cNvPr id="0" name=""/>
        <dsp:cNvSpPr/>
      </dsp:nvSpPr>
      <dsp:spPr>
        <a:xfrm>
          <a:off x="1553633" y="1681996"/>
          <a:ext cx="5458736" cy="13451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360" tIns="142360" rIns="142360" bIns="142360" numCol="1" spcCol="1270" anchor="ctr" anchorCtr="0">
          <a:noAutofit/>
        </a:bodyPr>
        <a:lstStyle/>
        <a:p>
          <a:pPr marL="0" lvl="0" indent="0" algn="l" defTabSz="1066800">
            <a:lnSpc>
              <a:spcPct val="100000"/>
            </a:lnSpc>
            <a:spcBef>
              <a:spcPct val="0"/>
            </a:spcBef>
            <a:spcAft>
              <a:spcPct val="35000"/>
            </a:spcAft>
            <a:buNone/>
          </a:pPr>
          <a:r>
            <a:rPr lang="en-IN" sz="2400" b="1" kern="1200">
              <a:latin typeface="Times New Roman" panose="02020603050405020304" pitchFamily="18" charset="0"/>
              <a:cs typeface="Times New Roman" panose="02020603050405020304" pitchFamily="18" charset="0"/>
            </a:rPr>
            <a:t>X and Y variables are assigned with Independent data  and Target data.</a:t>
          </a:r>
          <a:endParaRPr lang="en-US" sz="2400" b="1" kern="1200">
            <a:latin typeface="Times New Roman" panose="02020603050405020304" pitchFamily="18" charset="0"/>
            <a:cs typeface="Times New Roman" panose="02020603050405020304" pitchFamily="18" charset="0"/>
          </a:endParaRPr>
        </a:p>
      </dsp:txBody>
      <dsp:txXfrm>
        <a:off x="1553633" y="1681996"/>
        <a:ext cx="5458736" cy="1345137"/>
      </dsp:txXfrm>
    </dsp:sp>
    <dsp:sp modelId="{1AB4EE7E-1983-4980-A722-1FB38DDDEFC6}">
      <dsp:nvSpPr>
        <dsp:cNvPr id="0" name=""/>
        <dsp:cNvSpPr/>
      </dsp:nvSpPr>
      <dsp:spPr>
        <a:xfrm>
          <a:off x="0" y="3363418"/>
          <a:ext cx="7012370" cy="134513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30F4577-DC28-4058-86EF-B42D8E0B4CAB}">
      <dsp:nvSpPr>
        <dsp:cNvPr id="0" name=""/>
        <dsp:cNvSpPr/>
      </dsp:nvSpPr>
      <dsp:spPr>
        <a:xfrm>
          <a:off x="406904" y="3666074"/>
          <a:ext cx="739825" cy="73982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6C3BEA26-0B0B-4813-8A26-51537B22DDB4}">
      <dsp:nvSpPr>
        <dsp:cNvPr id="0" name=""/>
        <dsp:cNvSpPr/>
      </dsp:nvSpPr>
      <dsp:spPr>
        <a:xfrm>
          <a:off x="1553633" y="3363418"/>
          <a:ext cx="5458736" cy="13451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360" tIns="142360" rIns="142360" bIns="142360" numCol="1" spcCol="1270" anchor="ctr" anchorCtr="0">
          <a:noAutofit/>
        </a:bodyPr>
        <a:lstStyle/>
        <a:p>
          <a:pPr marL="0" lvl="0" indent="0" algn="l" defTabSz="1066800">
            <a:lnSpc>
              <a:spcPct val="100000"/>
            </a:lnSpc>
            <a:spcBef>
              <a:spcPct val="0"/>
            </a:spcBef>
            <a:spcAft>
              <a:spcPct val="35000"/>
            </a:spcAft>
            <a:buNone/>
          </a:pPr>
          <a:r>
            <a:rPr lang="en-IN" sz="2400" b="1" kern="1200">
              <a:latin typeface="Times New Roman" panose="02020603050405020304" pitchFamily="18" charset="0"/>
              <a:cs typeface="Times New Roman" panose="02020603050405020304" pitchFamily="18" charset="0"/>
            </a:rPr>
            <a:t>Import libraries like sk.learn linear model, Decision Tree, Random Forest Regressor and other libraries.</a:t>
          </a:r>
          <a:endParaRPr lang="en-US" sz="2400" b="1" kern="1200">
            <a:latin typeface="Times New Roman" panose="02020603050405020304" pitchFamily="18" charset="0"/>
            <a:cs typeface="Times New Roman" panose="02020603050405020304" pitchFamily="18" charset="0"/>
          </a:endParaRPr>
        </a:p>
      </dsp:txBody>
      <dsp:txXfrm>
        <a:off x="1553633" y="3363418"/>
        <a:ext cx="5458736" cy="134513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96EA34-AD4A-4143-A6AC-DA4AB2A71567}">
      <dsp:nvSpPr>
        <dsp:cNvPr id="0" name=""/>
        <dsp:cNvSpPr/>
      </dsp:nvSpPr>
      <dsp:spPr>
        <a:xfrm>
          <a:off x="0" y="574"/>
          <a:ext cx="7012370" cy="134513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85F5079-9C61-40CE-91BF-4E403EEC9FD1}">
      <dsp:nvSpPr>
        <dsp:cNvPr id="0" name=""/>
        <dsp:cNvSpPr/>
      </dsp:nvSpPr>
      <dsp:spPr>
        <a:xfrm>
          <a:off x="406904" y="303230"/>
          <a:ext cx="739825" cy="73982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B94D3310-4AFB-4D1E-AF62-D0DAF27E1202}">
      <dsp:nvSpPr>
        <dsp:cNvPr id="0" name=""/>
        <dsp:cNvSpPr/>
      </dsp:nvSpPr>
      <dsp:spPr>
        <a:xfrm>
          <a:off x="1553633" y="574"/>
          <a:ext cx="5458736" cy="13451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360" tIns="142360" rIns="142360" bIns="142360" numCol="1" spcCol="1270" anchor="ctr" anchorCtr="0">
          <a:noAutofit/>
        </a:bodyPr>
        <a:lstStyle/>
        <a:p>
          <a:pPr marL="0" lvl="0" indent="0" algn="l" defTabSz="1111250">
            <a:lnSpc>
              <a:spcPct val="90000"/>
            </a:lnSpc>
            <a:spcBef>
              <a:spcPct val="0"/>
            </a:spcBef>
            <a:spcAft>
              <a:spcPct val="35000"/>
            </a:spcAft>
            <a:buNone/>
          </a:pPr>
          <a:r>
            <a:rPr lang="en-IN" sz="2500" kern="1200"/>
            <a:t>Predicted is having high-level of accuracy.</a:t>
          </a:r>
          <a:endParaRPr lang="en-US" sz="2500" kern="1200"/>
        </a:p>
      </dsp:txBody>
      <dsp:txXfrm>
        <a:off x="1553633" y="574"/>
        <a:ext cx="5458736" cy="1345137"/>
      </dsp:txXfrm>
    </dsp:sp>
    <dsp:sp modelId="{9D283DC7-620F-4F84-96CE-73C86A128AFF}">
      <dsp:nvSpPr>
        <dsp:cNvPr id="0" name=""/>
        <dsp:cNvSpPr/>
      </dsp:nvSpPr>
      <dsp:spPr>
        <a:xfrm>
          <a:off x="0" y="1681996"/>
          <a:ext cx="7012370" cy="134513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A9E42AD-9214-4F3E-8231-A1015E6F06D4}">
      <dsp:nvSpPr>
        <dsp:cNvPr id="0" name=""/>
        <dsp:cNvSpPr/>
      </dsp:nvSpPr>
      <dsp:spPr>
        <a:xfrm>
          <a:off x="406904" y="1984652"/>
          <a:ext cx="739825" cy="73982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8E244B14-376F-449A-9CC8-535F3D1EDFC3}">
      <dsp:nvSpPr>
        <dsp:cNvPr id="0" name=""/>
        <dsp:cNvSpPr/>
      </dsp:nvSpPr>
      <dsp:spPr>
        <a:xfrm>
          <a:off x="1553633" y="1681996"/>
          <a:ext cx="5458736" cy="13451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360" tIns="142360" rIns="142360" bIns="142360" numCol="1" spcCol="1270" anchor="ctr" anchorCtr="0">
          <a:noAutofit/>
        </a:bodyPr>
        <a:lstStyle/>
        <a:p>
          <a:pPr marL="0" lvl="0" indent="0" algn="l" defTabSz="1111250">
            <a:lnSpc>
              <a:spcPct val="90000"/>
            </a:lnSpc>
            <a:spcBef>
              <a:spcPct val="0"/>
            </a:spcBef>
            <a:spcAft>
              <a:spcPct val="35000"/>
            </a:spcAft>
            <a:buNone/>
          </a:pPr>
          <a:r>
            <a:rPr lang="en-IN" sz="2500" kern="1200"/>
            <a:t>Decision tree model is the best model when compare with other models.</a:t>
          </a:r>
          <a:endParaRPr lang="en-US" sz="2500" kern="1200"/>
        </a:p>
      </dsp:txBody>
      <dsp:txXfrm>
        <a:off x="1553633" y="1681996"/>
        <a:ext cx="5458736" cy="1345137"/>
      </dsp:txXfrm>
    </dsp:sp>
    <dsp:sp modelId="{B9C403B2-958A-4141-B2BF-3C215D9E8D5A}">
      <dsp:nvSpPr>
        <dsp:cNvPr id="0" name=""/>
        <dsp:cNvSpPr/>
      </dsp:nvSpPr>
      <dsp:spPr>
        <a:xfrm>
          <a:off x="0" y="3363418"/>
          <a:ext cx="7012370" cy="134513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731BC54-5838-4751-9E0F-42620EFBB2A5}">
      <dsp:nvSpPr>
        <dsp:cNvPr id="0" name=""/>
        <dsp:cNvSpPr/>
      </dsp:nvSpPr>
      <dsp:spPr>
        <a:xfrm>
          <a:off x="406904" y="3666074"/>
          <a:ext cx="739825" cy="73982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84776DBA-98D1-4741-8AC1-5B1EB03B4FE9}">
      <dsp:nvSpPr>
        <dsp:cNvPr id="0" name=""/>
        <dsp:cNvSpPr/>
      </dsp:nvSpPr>
      <dsp:spPr>
        <a:xfrm>
          <a:off x="1553633" y="3363418"/>
          <a:ext cx="5458736" cy="13451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360" tIns="142360" rIns="142360" bIns="142360" numCol="1" spcCol="1270" anchor="ctr" anchorCtr="0">
          <a:noAutofit/>
        </a:bodyPr>
        <a:lstStyle/>
        <a:p>
          <a:pPr marL="0" lvl="0" indent="0" algn="l" defTabSz="1111250">
            <a:lnSpc>
              <a:spcPct val="90000"/>
            </a:lnSpc>
            <a:spcBef>
              <a:spcPct val="0"/>
            </a:spcBef>
            <a:spcAft>
              <a:spcPct val="35000"/>
            </a:spcAft>
            <a:buNone/>
          </a:pPr>
          <a:r>
            <a:rPr lang="en-IN" sz="2500" kern="1200"/>
            <a:t>Having the error 0</a:t>
          </a:r>
          <a:endParaRPr lang="en-US" sz="2500" kern="1200"/>
        </a:p>
      </dsp:txBody>
      <dsp:txXfrm>
        <a:off x="1553633" y="3363418"/>
        <a:ext cx="5458736" cy="1345137"/>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087E652-580F-4A8A-AEA0-6B011E36E8F1}" type="datetimeFigureOut">
              <a:rPr lang="en-IN" smtClean="0"/>
              <a:t>20-03-2021</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E6E720-42D5-49DF-85B3-071971E23A1C}" type="slidenum">
              <a:rPr lang="en-IN" smtClean="0"/>
              <a:t>‹#›</a:t>
            </a:fld>
            <a:endParaRPr lang="en-IN"/>
          </a:p>
        </p:txBody>
      </p:sp>
    </p:spTree>
    <p:extLst>
      <p:ext uri="{BB962C8B-B14F-4D97-AF65-F5344CB8AC3E}">
        <p14:creationId xmlns:p14="http://schemas.microsoft.com/office/powerpoint/2010/main" val="29226120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fld id="{ED291B17-9318-49DB-B28B-6E5994AE9581}" type="datetime1">
              <a:rPr lang="en-US" smtClean="0"/>
              <a:t>3/20/2021</a:t>
            </a:fld>
            <a:endParaRPr lang="en-US" dirty="0"/>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900175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CED4963-E985-44C4-B8C4-FDD613B7C2F8}" type="datetime1">
              <a:rPr lang="en-US" smtClean="0"/>
              <a:t>3/20/2021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835911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204200" y="863600"/>
            <a:ext cx="3124200" cy="4807326"/>
          </a:xfrm>
        </p:spPr>
        <p:txBody>
          <a:bodyPr vert="eaVert" anchor="ctr"/>
          <a:lstStyle>
            <a:lvl1pPr>
              <a:defRPr>
                <a:solidFill>
                  <a:srgbClr val="FFFF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774923" y="863600"/>
            <a:ext cx="7161625" cy="4807326"/>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Rectangle 7">
            <a:extLst>
              <a:ext uri="{FF2B5EF4-FFF2-40B4-BE49-F238E27FC236}">
                <a16:creationId xmlns:a16="http://schemas.microsoft.com/office/drawing/2014/main"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Date Placeholder 10">
            <a:extLst>
              <a:ext uri="{FF2B5EF4-FFF2-40B4-BE49-F238E27FC236}">
                <a16:creationId xmlns:a16="http://schemas.microsoft.com/office/drawing/2014/main" id="{5C74A470-3BD3-4F33-80E5-67E6E87FCBE7}"/>
              </a:ext>
            </a:extLst>
          </p:cNvPr>
          <p:cNvSpPr>
            <a:spLocks noGrp="1"/>
          </p:cNvSpPr>
          <p:nvPr>
            <p:ph type="dt" sz="half" idx="10"/>
          </p:nvPr>
        </p:nvSpPr>
        <p:spPr/>
        <p:txBody>
          <a:bodyPr/>
          <a:lstStyle/>
          <a:p>
            <a:fld id="{ED291B17-9318-49DB-B28B-6E5994AE9581}" type="datetime1">
              <a:rPr lang="en-US" smtClean="0"/>
              <a:t>3/20/2021</a:t>
            </a:fld>
            <a:endParaRPr lang="en-US" dirty="0"/>
          </a:p>
        </p:txBody>
      </p:sp>
      <p:sp>
        <p:nvSpPr>
          <p:cNvPr id="12" name="Footer Placeholder 11">
            <a:extLst>
              <a:ext uri="{FF2B5EF4-FFF2-40B4-BE49-F238E27FC236}">
                <a16:creationId xmlns:a16="http://schemas.microsoft.com/office/drawing/2014/main" id="{9A3A30BA-DB50-4D7D-BCDE-17D20FB354DF}"/>
              </a:ext>
            </a:extLst>
          </p:cNvPr>
          <p:cNvSpPr>
            <a:spLocks noGrp="1"/>
          </p:cNvSpPr>
          <p:nvPr>
            <p:ph type="ftr" sz="quarter" idx="11"/>
          </p:nvPr>
        </p:nvSpPr>
        <p:spPr/>
        <p:txBody>
          <a:bodyPr/>
          <a:lstStyle/>
          <a:p>
            <a:endParaRPr lang="en-US" dirty="0"/>
          </a:p>
        </p:txBody>
      </p:sp>
      <p:sp>
        <p:nvSpPr>
          <p:cNvPr id="13" name="Slide Number Placeholder 12">
            <a:extLst>
              <a:ext uri="{FF2B5EF4-FFF2-40B4-BE49-F238E27FC236}">
                <a16:creationId xmlns:a16="http://schemas.microsoft.com/office/drawing/2014/main" id="{76FF9E58-C0B2-436B-A21C-DB45A00D651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888496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118872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340864"/>
            <a:ext cx="11029615" cy="36344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fld id="{78DD82B9-B8EE-4375-B6FF-88FA6ABB15D9}" type="datetime1">
              <a:rPr lang="en-US" smtClean="0"/>
              <a:t>3/20/2021</a:t>
            </a:fld>
            <a:endParaRPr lang="en-US" dirty="0"/>
          </a:p>
        </p:txBody>
      </p:sp>
      <p:sp>
        <p:nvSpPr>
          <p:cNvPr id="9" name="Footer Placeholder 8">
            <a:extLst>
              <a:ext uri="{FF2B5EF4-FFF2-40B4-BE49-F238E27FC236}">
                <a16:creationId xmlns:a16="http://schemas.microsoft.com/office/drawing/2014/main" id="{1356D3B5-6063-4A89-B88F-9D3043916FF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524434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B2497495-0637-405E-AE64-5CC7506D51F5}" type="datetime1">
              <a:rPr lang="en-US" smtClean="0"/>
              <a:t>3/20/2021</a:t>
            </a:fld>
            <a:endParaRPr lang="en-US" dirty="0"/>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66809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194767"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6039" y="2228003"/>
            <a:ext cx="5194769"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BFFD690-9426-415D-8B65-26881E07B2D4}" type="datetime1">
              <a:rPr lang="en-US" smtClean="0"/>
              <a:t>3/20/2021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4833232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4C4989A-474C-40DE-95B9-011C28B71673}" type="datetime1">
              <a:rPr lang="en-US" smtClean="0"/>
              <a:t>3/20/2021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480465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DB4ED54-5B5E-4A04-93D3-5772E3CE3818}" type="datetime1">
              <a:rPr lang="en-US" smtClean="0"/>
              <a:t>3/20/2021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29363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3/20/2021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294949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D82884F1-FFEA-405F-9602-3DCA865EDA4E}" type="datetime1">
              <a:rPr lang="en-US" smtClean="0"/>
              <a:t>3/20/2021</a:t>
            </a:fld>
            <a:endParaRPr lang="en-US" dirty="0"/>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a:lstStyle/>
          <a:p>
            <a:endParaRPr lang="en-US" dirty="0"/>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2617666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3/20/2021</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5732895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ED291B17-9318-49DB-B28B-6E5994AE9581}" type="datetime1">
              <a:rPr lang="en-US" smtClean="0"/>
              <a:t>3/20/2021</a:t>
            </a:fld>
            <a:endParaRPr lang="en-US" dirty="0"/>
          </a:p>
        </p:txBody>
      </p:sp>
      <p:sp>
        <p:nvSpPr>
          <p:cNvPr id="5" name="Footer Placeholder 4"/>
          <p:cNvSpPr>
            <a:spLocks noGrp="1"/>
          </p:cNvSpPr>
          <p:nvPr>
            <p:ph type="ftr" sz="quarter" idx="3"/>
          </p:nvPr>
        </p:nvSpPr>
        <p:spPr>
          <a:xfrm>
            <a:off x="581192" y="6423914"/>
            <a:ext cx="6917210" cy="365125"/>
          </a:xfrm>
          <a:prstGeom prst="rect">
            <a:avLst/>
          </a:prstGeom>
        </p:spPr>
        <p:txBody>
          <a:bodyPr vert="horz" lIns="91440" tIns="45720" rIns="91440" bIns="45720" rtlCol="0" anchor="ctr"/>
          <a:lstStyle>
            <a:lvl1pPr algn="l">
              <a:defRPr sz="900" cap="all">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t>‹#›</a:t>
            </a:fld>
            <a:endParaRPr lang="en-US" dirty="0"/>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000897896"/>
      </p:ext>
    </p:extLst>
  </p:cSld>
  <p:clrMap bg1="lt1" tx1="dk1" bg2="lt2" tx2="dk2" accent1="accent1" accent2="accent2" accent3="accent3" accent4="accent4" accent5="accent5" accent6="accent6" hlink="hlink" folHlink="folHlink"/>
  <p:sldLayoutIdLst>
    <p:sldLayoutId id="2147483756" r:id="rId1"/>
    <p:sldLayoutId id="2147483757" r:id="rId2"/>
    <p:sldLayoutId id="2147483758" r:id="rId3"/>
    <p:sldLayoutId id="2147483759" r:id="rId4"/>
    <p:sldLayoutId id="2147483711" r:id="rId5"/>
    <p:sldLayoutId id="2147483760" r:id="rId6"/>
    <p:sldLayoutId id="2147483762" r:id="rId7"/>
    <p:sldLayoutId id="2147483706" r:id="rId8"/>
    <p:sldLayoutId id="2147483709" r:id="rId9"/>
    <p:sldLayoutId id="2147483707" r:id="rId10"/>
    <p:sldLayoutId id="2147483708" r:id="rId11"/>
  </p:sldLayoutIdLst>
  <p:hf sldNum="0" hdr="0" ftr="0" dt="0"/>
  <p:txStyles>
    <p:title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5.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5" name="Rectangle 54">
            <a:extLst>
              <a:ext uri="{FF2B5EF4-FFF2-40B4-BE49-F238E27FC236}">
                <a16:creationId xmlns:a16="http://schemas.microsoft.com/office/drawing/2014/main" id="{C1FA8F66-3B85-411D-A2A6-A50DF3026D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descr="Display stock market numbers">
            <a:extLst>
              <a:ext uri="{FF2B5EF4-FFF2-40B4-BE49-F238E27FC236}">
                <a16:creationId xmlns:a16="http://schemas.microsoft.com/office/drawing/2014/main" id="{FE1938FF-9001-407F-A54A-F03FEEB22FD4}"/>
              </a:ext>
            </a:extLst>
          </p:cNvPr>
          <p:cNvPicPr>
            <a:picLocks noChangeAspect="1"/>
          </p:cNvPicPr>
          <p:nvPr/>
        </p:nvPicPr>
        <p:blipFill rotWithShape="1">
          <a:blip r:embed="rId2"/>
          <a:srcRect l="4740" t="23391" r="4351"/>
          <a:stretch/>
        </p:blipFill>
        <p:spPr>
          <a:xfrm>
            <a:off x="20" y="10"/>
            <a:ext cx="12191980" cy="6857990"/>
          </a:xfrm>
          <a:prstGeom prst="rect">
            <a:avLst/>
          </a:prstGeom>
        </p:spPr>
      </p:pic>
      <p:sp>
        <p:nvSpPr>
          <p:cNvPr id="57" name="Rectangle 56">
            <a:extLst>
              <a:ext uri="{FF2B5EF4-FFF2-40B4-BE49-F238E27FC236}">
                <a16:creationId xmlns:a16="http://schemas.microsoft.com/office/drawing/2014/main" id="{D695E25C-06E7-4082-BE92-B571B616BC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285571"/>
            <a:ext cx="11265408"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59" name="Rectangle 58">
            <a:extLst>
              <a:ext uri="{FF2B5EF4-FFF2-40B4-BE49-F238E27FC236}">
                <a16:creationId xmlns:a16="http://schemas.microsoft.com/office/drawing/2014/main" id="{E64BD7DF-F4BB-427F-B4F6-6DC83A59AA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8732" y="4428067"/>
            <a:ext cx="11260667" cy="1962497"/>
          </a:xfrm>
          <a:prstGeom prst="rect">
            <a:avLst/>
          </a:prstGeom>
          <a:solidFill>
            <a:srgbClr val="465359">
              <a:alpha val="97000"/>
            </a:srgb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1C21E816-31F5-48BB-BD02-D15F2F18B48A}"/>
              </a:ext>
            </a:extLst>
          </p:cNvPr>
          <p:cNvSpPr>
            <a:spLocks noGrp="1"/>
          </p:cNvSpPr>
          <p:nvPr>
            <p:ph type="ctrTitle"/>
          </p:nvPr>
        </p:nvSpPr>
        <p:spPr>
          <a:xfrm>
            <a:off x="609599" y="4572000"/>
            <a:ext cx="10965141" cy="895244"/>
          </a:xfrm>
        </p:spPr>
        <p:txBody>
          <a:bodyPr>
            <a:normAutofit/>
          </a:bodyPr>
          <a:lstStyle/>
          <a:p>
            <a:r>
              <a:rPr lang="en-US" sz="4000">
                <a:solidFill>
                  <a:srgbClr val="FFFFFF"/>
                </a:solidFill>
              </a:rPr>
              <a:t>Micro Credit loan</a:t>
            </a:r>
          </a:p>
        </p:txBody>
      </p:sp>
      <p:sp>
        <p:nvSpPr>
          <p:cNvPr id="3" name="Subtitle 2">
            <a:extLst>
              <a:ext uri="{FF2B5EF4-FFF2-40B4-BE49-F238E27FC236}">
                <a16:creationId xmlns:a16="http://schemas.microsoft.com/office/drawing/2014/main" id="{835D6E6B-3353-491C-A3C6-F278D6CED8B3}"/>
              </a:ext>
            </a:extLst>
          </p:cNvPr>
          <p:cNvSpPr>
            <a:spLocks noGrp="1"/>
          </p:cNvSpPr>
          <p:nvPr>
            <p:ph type="subTitle" idx="1"/>
          </p:nvPr>
        </p:nvSpPr>
        <p:spPr>
          <a:xfrm>
            <a:off x="609598" y="5467246"/>
            <a:ext cx="10965142" cy="484822"/>
          </a:xfrm>
        </p:spPr>
        <p:txBody>
          <a:bodyPr>
            <a:normAutofit/>
          </a:bodyPr>
          <a:lstStyle/>
          <a:p>
            <a:r>
              <a:rPr lang="en-US">
                <a:solidFill>
                  <a:srgbClr val="FFFFFF">
                    <a:alpha val="75000"/>
                  </a:srgbClr>
                </a:solidFill>
              </a:rPr>
              <a:t>Naina Joshi</a:t>
            </a:r>
          </a:p>
        </p:txBody>
      </p:sp>
    </p:spTree>
    <p:extLst>
      <p:ext uri="{BB962C8B-B14F-4D97-AF65-F5344CB8AC3E}">
        <p14:creationId xmlns:p14="http://schemas.microsoft.com/office/powerpoint/2010/main" val="2475805559"/>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400"/>
                                        <p:tgtEl>
                                          <p:spTgt spid="3">
                                            <p:txEl>
                                              <p:pRg st="0" end="0"/>
                                            </p:txEl>
                                          </p:spTgt>
                                        </p:tgtEl>
                                      </p:cBhvr>
                                    </p:animEffect>
                                  </p:childTnLst>
                                </p:cTn>
                              </p:par>
                              <p:par>
                                <p:cTn id="8" presetID="10" presetClass="entr" presetSubtype="0" fill="hold" grpId="0" nodeType="withEffect">
                                  <p:stCondLst>
                                    <p:cond delay="1000"/>
                                  </p:stCondLst>
                                  <p:iterate type="lt">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FBB53F82-F191-4EEB-AB7B-F69E634FA3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04DEFD8-F9D5-45B7-A660-6BF8D4C22BC6}"/>
              </a:ext>
            </a:extLst>
          </p:cNvPr>
          <p:cNvSpPr>
            <a:spLocks noGrp="1"/>
          </p:cNvSpPr>
          <p:nvPr>
            <p:ph type="title"/>
          </p:nvPr>
        </p:nvSpPr>
        <p:spPr>
          <a:xfrm>
            <a:off x="581192" y="702156"/>
            <a:ext cx="11029616" cy="1188720"/>
          </a:xfrm>
        </p:spPr>
        <p:txBody>
          <a:bodyPr vert="horz" lIns="91440" tIns="45720" rIns="91440" bIns="45720" rtlCol="0" anchor="b">
            <a:normAutofit/>
          </a:bodyPr>
          <a:lstStyle/>
          <a:p>
            <a:r>
              <a:rPr lang="en-US" dirty="0">
                <a:effectLst/>
              </a:rPr>
              <a:t>Number of loans taken by user in last 30 days vs loan pay back rate within 5 days</a:t>
            </a:r>
            <a:endParaRPr lang="en-US" dirty="0"/>
          </a:p>
        </p:txBody>
      </p:sp>
      <p:sp>
        <p:nvSpPr>
          <p:cNvPr id="25" name="Rectangle 24">
            <a:extLst>
              <a:ext uri="{FF2B5EF4-FFF2-40B4-BE49-F238E27FC236}">
                <a16:creationId xmlns:a16="http://schemas.microsoft.com/office/drawing/2014/main" id="{8616AA08-3831-473D-B61B-89484A33CF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6">
            <a:extLst>
              <a:ext uri="{FF2B5EF4-FFF2-40B4-BE49-F238E27FC236}">
                <a16:creationId xmlns:a16="http://schemas.microsoft.com/office/drawing/2014/main" id="{8431B918-3A1C-46BA-9430-CAD97D9DA0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a:extLst>
              <a:ext uri="{FF2B5EF4-FFF2-40B4-BE49-F238E27FC236}">
                <a16:creationId xmlns:a16="http://schemas.microsoft.com/office/drawing/2014/main" id="{8400935A-2F82-4DC4-A4E1-E12EFB8C27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30">
            <a:extLst>
              <a:ext uri="{FF2B5EF4-FFF2-40B4-BE49-F238E27FC236}">
                <a16:creationId xmlns:a16="http://schemas.microsoft.com/office/drawing/2014/main" id="{A3D5D599-1CAE-4C92-B5AE-8E51AF6D47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3" y="2180496"/>
            <a:ext cx="5404639" cy="4045683"/>
          </a:xfrm>
          <a:prstGeom prst="rect">
            <a:avLst/>
          </a:prstGeom>
          <a:solidFill>
            <a:schemeClr val="bg1"/>
          </a:solidFill>
          <a:ln w="38100">
            <a:solidFill>
              <a:srgbClr val="4653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descr="Graphical user interface, application&#10;&#10;Description automatically generated">
            <a:extLst>
              <a:ext uri="{FF2B5EF4-FFF2-40B4-BE49-F238E27FC236}">
                <a16:creationId xmlns:a16="http://schemas.microsoft.com/office/drawing/2014/main" id="{1AD851C4-0425-4601-B97A-8C8EDD96E436}"/>
              </a:ext>
            </a:extLst>
          </p:cNvPr>
          <p:cNvPicPr>
            <a:picLocks noGrp="1"/>
          </p:cNvPicPr>
          <p:nvPr>
            <p:ph idx="1"/>
          </p:nvPr>
        </p:nvPicPr>
        <p:blipFill rotWithShape="1">
          <a:blip r:embed="rId2">
            <a:extLst>
              <a:ext uri="{28A0092B-C50C-407E-A947-70E740481C1C}">
                <a14:useLocalDpi xmlns:a14="http://schemas.microsoft.com/office/drawing/2010/main" val="0"/>
              </a:ext>
            </a:extLst>
          </a:blip>
          <a:srcRect l="21804" t="44908" r="36982" b="9947"/>
          <a:stretch/>
        </p:blipFill>
        <p:spPr bwMode="auto">
          <a:xfrm>
            <a:off x="780698" y="2738778"/>
            <a:ext cx="4748741" cy="2925942"/>
          </a:xfrm>
          <a:prstGeom prst="rect">
            <a:avLst/>
          </a:prstGeom>
          <a:extLst>
            <a:ext uri="{53640926-AAD7-44D8-BBD7-CCE9431645EC}">
              <a14:shadowObscured xmlns:a14="http://schemas.microsoft.com/office/drawing/2010/main"/>
            </a:ext>
          </a:extLst>
        </p:spPr>
      </p:pic>
      <p:sp>
        <p:nvSpPr>
          <p:cNvPr id="5" name="TextBox 4">
            <a:extLst>
              <a:ext uri="{FF2B5EF4-FFF2-40B4-BE49-F238E27FC236}">
                <a16:creationId xmlns:a16="http://schemas.microsoft.com/office/drawing/2014/main" id="{FA3291F7-2864-490B-9161-82FA5292922E}"/>
              </a:ext>
            </a:extLst>
          </p:cNvPr>
          <p:cNvSpPr txBox="1"/>
          <p:nvPr/>
        </p:nvSpPr>
        <p:spPr>
          <a:xfrm>
            <a:off x="6335805" y="2180496"/>
            <a:ext cx="5275001" cy="4045683"/>
          </a:xfrm>
          <a:prstGeom prst="rect">
            <a:avLst/>
          </a:prstGeom>
        </p:spPr>
        <p:txBody>
          <a:bodyPr vert="horz" lIns="91440" tIns="45720" rIns="91440" bIns="45720" rtlCol="0" anchor="ctr">
            <a:normAutofit/>
          </a:bodyPr>
          <a:lstStyle/>
          <a:p>
            <a:pPr defTabSz="457200">
              <a:lnSpc>
                <a:spcPct val="90000"/>
              </a:lnSpc>
              <a:spcBef>
                <a:spcPct val="20000"/>
              </a:spcBef>
              <a:spcAft>
                <a:spcPts val="600"/>
              </a:spcAft>
              <a:buClr>
                <a:schemeClr val="accent1"/>
              </a:buClr>
              <a:buSzPct val="92000"/>
              <a:buFont typeface="Wingdings 2" panose="05020102010507070707" pitchFamily="18" charset="2"/>
              <a:buChar char=""/>
            </a:pPr>
            <a:r>
              <a:rPr lang="en-US" sz="1100" dirty="0">
                <a:solidFill>
                  <a:schemeClr val="tx1">
                    <a:lumMod val="75000"/>
                    <a:lumOff val="25000"/>
                  </a:schemeClr>
                </a:solidFill>
              </a:rPr>
              <a:t>Observation:-</a:t>
            </a:r>
          </a:p>
          <a:p>
            <a:pPr marL="457200" defTabSz="457200">
              <a:lnSpc>
                <a:spcPct val="90000"/>
              </a:lnSpc>
              <a:spcBef>
                <a:spcPct val="20000"/>
              </a:spcBef>
              <a:spcAft>
                <a:spcPts val="600"/>
              </a:spcAft>
              <a:buClr>
                <a:schemeClr val="accent1"/>
              </a:buClr>
              <a:buSzPct val="92000"/>
              <a:buFont typeface="Wingdings 2" panose="05020102010507070707" pitchFamily="18" charset="2"/>
              <a:buChar char=""/>
            </a:pPr>
            <a:r>
              <a:rPr lang="en-US" sz="1100" dirty="0">
                <a:solidFill>
                  <a:schemeClr val="tx1">
                    <a:lumMod val="75000"/>
                    <a:lumOff val="25000"/>
                  </a:schemeClr>
                </a:solidFill>
                <a:effectLst/>
              </a:rPr>
              <a:t>1-  Customers with different loans levels taken are paying back the loan within five days. </a:t>
            </a:r>
          </a:p>
          <a:p>
            <a:pPr marL="457200" defTabSz="457200">
              <a:lnSpc>
                <a:spcPct val="90000"/>
              </a:lnSpc>
              <a:spcBef>
                <a:spcPct val="20000"/>
              </a:spcBef>
              <a:spcAft>
                <a:spcPts val="600"/>
              </a:spcAft>
              <a:buClr>
                <a:schemeClr val="accent1"/>
              </a:buClr>
              <a:buSzPct val="92000"/>
              <a:buFont typeface="Wingdings 2" panose="05020102010507070707" pitchFamily="18" charset="2"/>
              <a:buChar char=""/>
            </a:pPr>
            <a:r>
              <a:rPr lang="en-US" sz="1100" dirty="0">
                <a:solidFill>
                  <a:schemeClr val="tx1">
                    <a:lumMod val="75000"/>
                    <a:lumOff val="25000"/>
                  </a:schemeClr>
                </a:solidFill>
                <a:effectLst/>
              </a:rPr>
              <a:t> </a:t>
            </a:r>
          </a:p>
          <a:p>
            <a:pPr marL="457200" defTabSz="457200">
              <a:lnSpc>
                <a:spcPct val="90000"/>
              </a:lnSpc>
              <a:spcBef>
                <a:spcPct val="20000"/>
              </a:spcBef>
              <a:spcAft>
                <a:spcPts val="600"/>
              </a:spcAft>
              <a:buClr>
                <a:schemeClr val="accent1"/>
              </a:buClr>
              <a:buSzPct val="92000"/>
              <a:buFont typeface="Wingdings 2" panose="05020102010507070707" pitchFamily="18" charset="2"/>
              <a:buChar char=""/>
            </a:pPr>
            <a:r>
              <a:rPr lang="en-US" sz="1100" dirty="0">
                <a:solidFill>
                  <a:schemeClr val="tx1">
                    <a:lumMod val="75000"/>
                    <a:lumOff val="25000"/>
                  </a:schemeClr>
                </a:solidFill>
                <a:effectLst/>
              </a:rPr>
              <a:t>2- In the data set people not taken loans are labelled as ‘1’. So we should not consider the people with no loans labelled in the above graph.</a:t>
            </a:r>
          </a:p>
          <a:p>
            <a:pPr marL="457200" defTabSz="457200">
              <a:lnSpc>
                <a:spcPct val="90000"/>
              </a:lnSpc>
              <a:spcBef>
                <a:spcPct val="20000"/>
              </a:spcBef>
              <a:spcAft>
                <a:spcPts val="600"/>
              </a:spcAft>
              <a:buClr>
                <a:schemeClr val="accent1"/>
              </a:buClr>
              <a:buSzPct val="92000"/>
              <a:buFont typeface="Wingdings 2" panose="05020102010507070707" pitchFamily="18" charset="2"/>
              <a:buChar char=""/>
            </a:pPr>
            <a:r>
              <a:rPr lang="en-US" sz="1100" dirty="0">
                <a:solidFill>
                  <a:schemeClr val="tx1">
                    <a:lumMod val="75000"/>
                    <a:lumOff val="25000"/>
                  </a:schemeClr>
                </a:solidFill>
                <a:effectLst/>
              </a:rPr>
              <a:t> </a:t>
            </a:r>
          </a:p>
          <a:p>
            <a:pPr marL="457200" defTabSz="457200">
              <a:lnSpc>
                <a:spcPct val="90000"/>
              </a:lnSpc>
              <a:spcBef>
                <a:spcPct val="20000"/>
              </a:spcBef>
              <a:spcAft>
                <a:spcPts val="600"/>
              </a:spcAft>
              <a:buClr>
                <a:schemeClr val="accent1"/>
              </a:buClr>
              <a:buSzPct val="92000"/>
              <a:buFont typeface="Wingdings 2" panose="05020102010507070707" pitchFamily="18" charset="2"/>
              <a:buChar char=""/>
            </a:pPr>
            <a:r>
              <a:rPr lang="en-US" sz="1100" dirty="0">
                <a:solidFill>
                  <a:schemeClr val="tx1">
                    <a:lumMod val="75000"/>
                    <a:lumOff val="25000"/>
                  </a:schemeClr>
                </a:solidFill>
                <a:effectLst/>
              </a:rPr>
              <a:t>3- Remaining levels, there is no 100% rate in any of the loan levels to pay back the loan within 5 days. </a:t>
            </a:r>
          </a:p>
          <a:p>
            <a:pPr marL="457200" defTabSz="457200">
              <a:lnSpc>
                <a:spcPct val="90000"/>
              </a:lnSpc>
              <a:spcBef>
                <a:spcPct val="20000"/>
              </a:spcBef>
              <a:spcAft>
                <a:spcPts val="600"/>
              </a:spcAft>
              <a:buClr>
                <a:schemeClr val="accent1"/>
              </a:buClr>
              <a:buSzPct val="92000"/>
              <a:buFont typeface="Wingdings 2" panose="05020102010507070707" pitchFamily="18" charset="2"/>
              <a:buChar char=""/>
            </a:pPr>
            <a:r>
              <a:rPr lang="en-US" sz="1100" dirty="0">
                <a:solidFill>
                  <a:schemeClr val="tx1">
                    <a:lumMod val="75000"/>
                    <a:lumOff val="25000"/>
                  </a:schemeClr>
                </a:solidFill>
                <a:effectLst/>
              </a:rPr>
              <a:t> </a:t>
            </a:r>
          </a:p>
          <a:p>
            <a:pPr marL="457200" defTabSz="457200">
              <a:lnSpc>
                <a:spcPct val="90000"/>
              </a:lnSpc>
              <a:spcBef>
                <a:spcPct val="20000"/>
              </a:spcBef>
              <a:spcAft>
                <a:spcPts val="600"/>
              </a:spcAft>
              <a:buClr>
                <a:schemeClr val="accent1"/>
              </a:buClr>
              <a:buSzPct val="92000"/>
              <a:buFont typeface="Wingdings 2" panose="05020102010507070707" pitchFamily="18" charset="2"/>
              <a:buChar char=""/>
            </a:pPr>
            <a:r>
              <a:rPr lang="en-US" sz="1100" dirty="0">
                <a:solidFill>
                  <a:schemeClr val="tx1">
                    <a:lumMod val="75000"/>
                    <a:lumOff val="25000"/>
                  </a:schemeClr>
                </a:solidFill>
                <a:effectLst/>
              </a:rPr>
              <a:t>4- Coming to the high number of loan level people it is observed that around 25% of people are not paying the loan within 5 days. </a:t>
            </a:r>
          </a:p>
          <a:p>
            <a:pPr marL="457200" defTabSz="457200">
              <a:lnSpc>
                <a:spcPct val="90000"/>
              </a:lnSpc>
              <a:spcBef>
                <a:spcPct val="20000"/>
              </a:spcBef>
              <a:spcAft>
                <a:spcPts val="600"/>
              </a:spcAft>
              <a:buClr>
                <a:schemeClr val="accent1"/>
              </a:buClr>
              <a:buSzPct val="92000"/>
              <a:buFont typeface="Wingdings 2" panose="05020102010507070707" pitchFamily="18" charset="2"/>
              <a:buChar char=""/>
            </a:pPr>
            <a:r>
              <a:rPr lang="en-US" sz="1100" dirty="0">
                <a:solidFill>
                  <a:schemeClr val="tx1">
                    <a:lumMod val="75000"/>
                    <a:lumOff val="25000"/>
                  </a:schemeClr>
                </a:solidFill>
                <a:effectLst/>
              </a:rPr>
              <a:t> </a:t>
            </a:r>
          </a:p>
          <a:p>
            <a:pPr marL="457200" defTabSz="457200">
              <a:lnSpc>
                <a:spcPct val="90000"/>
              </a:lnSpc>
              <a:spcBef>
                <a:spcPct val="20000"/>
              </a:spcBef>
              <a:spcAft>
                <a:spcPts val="600"/>
              </a:spcAft>
              <a:buClr>
                <a:schemeClr val="accent1"/>
              </a:buClr>
              <a:buSzPct val="92000"/>
              <a:buFont typeface="Wingdings 2" panose="05020102010507070707" pitchFamily="18" charset="2"/>
              <a:buChar char=""/>
            </a:pPr>
            <a:r>
              <a:rPr lang="en-US" sz="1100" dirty="0">
                <a:solidFill>
                  <a:schemeClr val="tx1">
                    <a:lumMod val="75000"/>
                    <a:lumOff val="25000"/>
                  </a:schemeClr>
                </a:solidFill>
                <a:effectLst/>
              </a:rPr>
              <a:t>5- Only 2% of the people from low number of loans category are not paying the loan within 5 days. This is followed by the people with medium number of loans having defaulters of 7% approximately.</a:t>
            </a:r>
          </a:p>
          <a:p>
            <a:pPr defTabSz="457200">
              <a:lnSpc>
                <a:spcPct val="90000"/>
              </a:lnSpc>
              <a:spcBef>
                <a:spcPct val="20000"/>
              </a:spcBef>
              <a:spcAft>
                <a:spcPts val="600"/>
              </a:spcAft>
              <a:buClr>
                <a:schemeClr val="accent1"/>
              </a:buClr>
              <a:buSzPct val="92000"/>
              <a:buFont typeface="Wingdings 2" panose="05020102010507070707" pitchFamily="18" charset="2"/>
              <a:buChar char=""/>
            </a:pPr>
            <a:endParaRPr lang="en-US" sz="1100" dirty="0">
              <a:solidFill>
                <a:schemeClr val="tx1">
                  <a:lumMod val="75000"/>
                  <a:lumOff val="25000"/>
                </a:schemeClr>
              </a:solidFill>
            </a:endParaRPr>
          </a:p>
        </p:txBody>
      </p:sp>
    </p:spTree>
    <p:extLst>
      <p:ext uri="{BB962C8B-B14F-4D97-AF65-F5344CB8AC3E}">
        <p14:creationId xmlns:p14="http://schemas.microsoft.com/office/powerpoint/2010/main" val="24571640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04BED40-EAF7-4E55-AFF7-2CD840EBD3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AC2A639-5CF7-401D-994C-51E52C8F27E5}"/>
              </a:ext>
            </a:extLst>
          </p:cNvPr>
          <p:cNvSpPr>
            <a:spLocks noGrp="1"/>
          </p:cNvSpPr>
          <p:nvPr>
            <p:ph type="title"/>
          </p:nvPr>
        </p:nvSpPr>
        <p:spPr>
          <a:xfrm>
            <a:off x="581193" y="702156"/>
            <a:ext cx="6309003" cy="1013800"/>
          </a:xfrm>
        </p:spPr>
        <p:txBody>
          <a:bodyPr vert="horz" lIns="91440" tIns="45720" rIns="91440" bIns="45720" rtlCol="0" anchor="b">
            <a:normAutofit/>
          </a:bodyPr>
          <a:lstStyle/>
          <a:p>
            <a:pPr>
              <a:lnSpc>
                <a:spcPct val="90000"/>
              </a:lnSpc>
            </a:pPr>
            <a:r>
              <a:rPr lang="en-US" sz="2200" b="0" kern="1200" cap="all">
                <a:solidFill>
                  <a:schemeClr val="tx2"/>
                </a:solidFill>
                <a:effectLst/>
                <a:latin typeface="+mj-lt"/>
                <a:ea typeface="+mj-ea"/>
                <a:cs typeface="+mj-cs"/>
              </a:rPr>
              <a:t>Total amount of loans taken by user in last 30 days vs loan pay back rate within 5 days</a:t>
            </a:r>
            <a:endParaRPr lang="en-US" sz="2200" b="0" kern="1200" cap="all">
              <a:solidFill>
                <a:schemeClr val="tx2"/>
              </a:solidFill>
              <a:latin typeface="+mj-lt"/>
              <a:ea typeface="+mj-ea"/>
              <a:cs typeface="+mj-cs"/>
            </a:endParaRPr>
          </a:p>
        </p:txBody>
      </p:sp>
      <p:sp>
        <p:nvSpPr>
          <p:cNvPr id="12" name="Rectangle 11">
            <a:extLst>
              <a:ext uri="{FF2B5EF4-FFF2-40B4-BE49-F238E27FC236}">
                <a16:creationId xmlns:a16="http://schemas.microsoft.com/office/drawing/2014/main" id="{F367CCF1-BB1E-41CF-8499-94A870C33E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66751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4" name="Content Placeholder 3" descr="Graphical user interface, application&#10;&#10;Description automatically generated">
            <a:extLst>
              <a:ext uri="{FF2B5EF4-FFF2-40B4-BE49-F238E27FC236}">
                <a16:creationId xmlns:a16="http://schemas.microsoft.com/office/drawing/2014/main" id="{D739DB02-AA6D-4815-B6AB-2659DBFB05CE}"/>
              </a:ext>
            </a:extLst>
          </p:cNvPr>
          <p:cNvPicPr>
            <a:picLocks noGrp="1"/>
          </p:cNvPicPr>
          <p:nvPr>
            <p:ph idx="1"/>
          </p:nvPr>
        </p:nvPicPr>
        <p:blipFill rotWithShape="1">
          <a:blip r:embed="rId2">
            <a:extLst>
              <a:ext uri="{28A0092B-C50C-407E-A947-70E740481C1C}">
                <a14:useLocalDpi xmlns:a14="http://schemas.microsoft.com/office/drawing/2010/main" val="0"/>
              </a:ext>
            </a:extLst>
          </a:blip>
          <a:srcRect l="21222" t="32639" r="41957" b="22083"/>
          <a:stretch/>
        </p:blipFill>
        <p:spPr bwMode="auto">
          <a:xfrm>
            <a:off x="6619875" y="1611181"/>
            <a:ext cx="5572125" cy="4865819"/>
          </a:xfrm>
          <a:prstGeom prst="rect">
            <a:avLst/>
          </a:prstGeom>
          <a:extLst>
            <a:ext uri="{53640926-AAD7-44D8-BBD7-CCE9431645EC}">
              <a14:shadowObscured xmlns:a14="http://schemas.microsoft.com/office/drawing/2010/main"/>
            </a:ext>
          </a:extLst>
        </p:spPr>
      </p:pic>
      <p:sp>
        <p:nvSpPr>
          <p:cNvPr id="23" name="TextBox 4">
            <a:extLst>
              <a:ext uri="{FF2B5EF4-FFF2-40B4-BE49-F238E27FC236}">
                <a16:creationId xmlns:a16="http://schemas.microsoft.com/office/drawing/2014/main" id="{DCF35F16-A2B4-4A73-9880-8DD29D0A0B86}"/>
              </a:ext>
            </a:extLst>
          </p:cNvPr>
          <p:cNvSpPr txBox="1"/>
          <p:nvPr/>
        </p:nvSpPr>
        <p:spPr>
          <a:xfrm>
            <a:off x="0" y="1865914"/>
            <a:ext cx="6309003" cy="4992086"/>
          </a:xfrm>
          <a:prstGeom prst="rect">
            <a:avLst/>
          </a:prstGeom>
        </p:spPr>
        <p:txBody>
          <a:bodyPr vert="horz" lIns="91440" tIns="45720" rIns="91440" bIns="45720" rtlCol="0" anchor="ctr">
            <a:normAutofit/>
          </a:bodyPr>
          <a:lstStyle/>
          <a:p>
            <a:pPr defTabSz="457200">
              <a:lnSpc>
                <a:spcPct val="90000"/>
              </a:lnSpc>
              <a:spcBef>
                <a:spcPct val="20000"/>
              </a:spcBef>
              <a:spcAft>
                <a:spcPts val="600"/>
              </a:spcAft>
              <a:buClr>
                <a:schemeClr val="accent1"/>
              </a:buClr>
              <a:buSzPct val="92000"/>
              <a:buFont typeface="Wingdings 2" panose="05020102010507070707" pitchFamily="18" charset="2"/>
              <a:buChar char=""/>
            </a:pPr>
            <a:r>
              <a:rPr lang="en-US" sz="1400" dirty="0">
                <a:solidFill>
                  <a:schemeClr val="tx2"/>
                </a:solidFill>
              </a:rPr>
              <a:t>Observations:-</a:t>
            </a:r>
          </a:p>
          <a:p>
            <a:pPr marL="457200" defTabSz="457200">
              <a:lnSpc>
                <a:spcPct val="90000"/>
              </a:lnSpc>
              <a:spcBef>
                <a:spcPct val="20000"/>
              </a:spcBef>
              <a:spcAft>
                <a:spcPts val="600"/>
              </a:spcAft>
              <a:buClr>
                <a:schemeClr val="accent1"/>
              </a:buClr>
              <a:buSzPct val="92000"/>
              <a:buFont typeface="Wingdings 2" panose="05020102010507070707" pitchFamily="18" charset="2"/>
              <a:buChar char=""/>
            </a:pPr>
            <a:r>
              <a:rPr lang="en-US" sz="1400" dirty="0">
                <a:solidFill>
                  <a:schemeClr val="tx2"/>
                </a:solidFill>
                <a:effectLst/>
              </a:rPr>
              <a:t>1-  In the data set people not taken loans are labelled as ‘1’. So we should not consider the people with no loans labelled in the above graph.</a:t>
            </a:r>
          </a:p>
          <a:p>
            <a:pPr marL="457200" defTabSz="457200">
              <a:lnSpc>
                <a:spcPct val="90000"/>
              </a:lnSpc>
              <a:spcBef>
                <a:spcPct val="20000"/>
              </a:spcBef>
              <a:spcAft>
                <a:spcPts val="600"/>
              </a:spcAft>
              <a:buClr>
                <a:schemeClr val="accent1"/>
              </a:buClr>
              <a:buSzPct val="92000"/>
              <a:buFont typeface="Wingdings 2" panose="05020102010507070707" pitchFamily="18" charset="2"/>
              <a:buChar char=""/>
            </a:pPr>
            <a:r>
              <a:rPr lang="en-US" sz="1400" dirty="0">
                <a:solidFill>
                  <a:schemeClr val="tx2"/>
                </a:solidFill>
                <a:effectLst/>
              </a:rPr>
              <a:t> </a:t>
            </a:r>
          </a:p>
          <a:p>
            <a:pPr marL="457200" defTabSz="457200">
              <a:lnSpc>
                <a:spcPct val="90000"/>
              </a:lnSpc>
              <a:spcBef>
                <a:spcPct val="20000"/>
              </a:spcBef>
              <a:spcAft>
                <a:spcPts val="600"/>
              </a:spcAft>
              <a:buClr>
                <a:schemeClr val="accent1"/>
              </a:buClr>
              <a:buSzPct val="92000"/>
              <a:buFont typeface="Wingdings 2" panose="05020102010507070707" pitchFamily="18" charset="2"/>
              <a:buChar char=""/>
            </a:pPr>
            <a:r>
              <a:rPr lang="en-US" sz="1400" dirty="0">
                <a:solidFill>
                  <a:schemeClr val="tx2"/>
                </a:solidFill>
                <a:effectLst/>
              </a:rPr>
              <a:t>2-  Remaining levels, there is no 100% rate in any of the loan levels to pay back the loan within 5 days. </a:t>
            </a:r>
          </a:p>
          <a:p>
            <a:pPr marL="457200" defTabSz="457200">
              <a:lnSpc>
                <a:spcPct val="90000"/>
              </a:lnSpc>
              <a:spcBef>
                <a:spcPct val="20000"/>
              </a:spcBef>
              <a:spcAft>
                <a:spcPts val="600"/>
              </a:spcAft>
              <a:buClr>
                <a:schemeClr val="accent1"/>
              </a:buClr>
              <a:buSzPct val="92000"/>
              <a:buFont typeface="Wingdings 2" panose="05020102010507070707" pitchFamily="18" charset="2"/>
              <a:buChar char=""/>
            </a:pPr>
            <a:r>
              <a:rPr lang="en-US" sz="1400" dirty="0">
                <a:solidFill>
                  <a:schemeClr val="tx2"/>
                </a:solidFill>
                <a:effectLst/>
              </a:rPr>
              <a:t> </a:t>
            </a:r>
          </a:p>
          <a:p>
            <a:pPr marL="457200" defTabSz="457200">
              <a:lnSpc>
                <a:spcPct val="90000"/>
              </a:lnSpc>
              <a:spcBef>
                <a:spcPct val="20000"/>
              </a:spcBef>
              <a:spcAft>
                <a:spcPts val="600"/>
              </a:spcAft>
              <a:buClr>
                <a:schemeClr val="accent1"/>
              </a:buClr>
              <a:buSzPct val="92000"/>
              <a:buFont typeface="Wingdings 2" panose="05020102010507070707" pitchFamily="18" charset="2"/>
              <a:buChar char=""/>
            </a:pPr>
            <a:r>
              <a:rPr lang="en-US" sz="1400" dirty="0">
                <a:solidFill>
                  <a:schemeClr val="tx2"/>
                </a:solidFill>
                <a:effectLst/>
              </a:rPr>
              <a:t>3-Coming to the low amount level people it is observed that around 25% of people are not paying the loan within 5 days. </a:t>
            </a:r>
          </a:p>
          <a:p>
            <a:pPr marL="457200" defTabSz="457200">
              <a:lnSpc>
                <a:spcPct val="90000"/>
              </a:lnSpc>
              <a:spcBef>
                <a:spcPct val="20000"/>
              </a:spcBef>
              <a:spcAft>
                <a:spcPts val="600"/>
              </a:spcAft>
              <a:buClr>
                <a:schemeClr val="accent1"/>
              </a:buClr>
              <a:buSzPct val="92000"/>
              <a:buFont typeface="Wingdings 2" panose="05020102010507070707" pitchFamily="18" charset="2"/>
              <a:buChar char=""/>
            </a:pPr>
            <a:r>
              <a:rPr lang="en-US" sz="1400" dirty="0">
                <a:solidFill>
                  <a:schemeClr val="tx2"/>
                </a:solidFill>
                <a:effectLst/>
              </a:rPr>
              <a:t> </a:t>
            </a:r>
          </a:p>
          <a:p>
            <a:pPr marL="457200" defTabSz="457200">
              <a:lnSpc>
                <a:spcPct val="90000"/>
              </a:lnSpc>
              <a:spcBef>
                <a:spcPct val="20000"/>
              </a:spcBef>
              <a:spcAft>
                <a:spcPts val="600"/>
              </a:spcAft>
              <a:buClr>
                <a:schemeClr val="accent1"/>
              </a:buClr>
              <a:buSzPct val="92000"/>
              <a:buFont typeface="Wingdings 2" panose="05020102010507070707" pitchFamily="18" charset="2"/>
              <a:buChar char=""/>
            </a:pPr>
            <a:r>
              <a:rPr lang="en-US" sz="1400" dirty="0">
                <a:solidFill>
                  <a:schemeClr val="tx2"/>
                </a:solidFill>
                <a:effectLst/>
              </a:rPr>
              <a:t>4-Only 2% of the people taken high amount of loans are not paying the loan within 5 days. This is followed by the people with medium number of loans having defaulters of 7% approximately. </a:t>
            </a:r>
          </a:p>
          <a:p>
            <a:pPr marL="457200" defTabSz="457200">
              <a:lnSpc>
                <a:spcPct val="90000"/>
              </a:lnSpc>
              <a:spcBef>
                <a:spcPct val="20000"/>
              </a:spcBef>
              <a:spcAft>
                <a:spcPts val="600"/>
              </a:spcAft>
              <a:buClr>
                <a:schemeClr val="accent1"/>
              </a:buClr>
              <a:buSzPct val="92000"/>
              <a:buFont typeface="Wingdings 2" panose="05020102010507070707" pitchFamily="18" charset="2"/>
              <a:buChar char=""/>
            </a:pPr>
            <a:r>
              <a:rPr lang="en-US" sz="1400" dirty="0">
                <a:solidFill>
                  <a:schemeClr val="tx2"/>
                </a:solidFill>
                <a:effectLst/>
              </a:rPr>
              <a:t> </a:t>
            </a:r>
          </a:p>
          <a:p>
            <a:pPr marL="457200" defTabSz="457200">
              <a:lnSpc>
                <a:spcPct val="90000"/>
              </a:lnSpc>
              <a:spcBef>
                <a:spcPct val="20000"/>
              </a:spcBef>
              <a:spcAft>
                <a:spcPts val="600"/>
              </a:spcAft>
              <a:buClr>
                <a:schemeClr val="accent1"/>
              </a:buClr>
              <a:buSzPct val="92000"/>
              <a:buFont typeface="Wingdings 2" panose="05020102010507070707" pitchFamily="18" charset="2"/>
              <a:buChar char=""/>
            </a:pPr>
            <a:r>
              <a:rPr lang="en-US" sz="1400" dirty="0">
                <a:solidFill>
                  <a:schemeClr val="tx2"/>
                </a:solidFill>
                <a:effectLst/>
              </a:rPr>
              <a:t>5- As '</a:t>
            </a:r>
            <a:r>
              <a:rPr lang="en-US" sz="1400" dirty="0" err="1">
                <a:solidFill>
                  <a:schemeClr val="tx2"/>
                </a:solidFill>
                <a:effectLst/>
              </a:rPr>
              <a:t>msisdn</a:t>
            </a:r>
            <a:r>
              <a:rPr lang="en-US" sz="1400" dirty="0">
                <a:solidFill>
                  <a:schemeClr val="tx2"/>
                </a:solidFill>
                <a:effectLst/>
              </a:rPr>
              <a:t>', '</a:t>
            </a:r>
            <a:r>
              <a:rPr lang="en-US" sz="1400" dirty="0" err="1">
                <a:solidFill>
                  <a:schemeClr val="tx2"/>
                </a:solidFill>
                <a:effectLst/>
              </a:rPr>
              <a:t>pcircle</a:t>
            </a:r>
            <a:r>
              <a:rPr lang="en-US" sz="1400" dirty="0">
                <a:solidFill>
                  <a:schemeClr val="tx2"/>
                </a:solidFill>
                <a:effectLst/>
              </a:rPr>
              <a:t>', '</a:t>
            </a:r>
            <a:r>
              <a:rPr lang="en-US" sz="1400" dirty="0" err="1">
                <a:solidFill>
                  <a:schemeClr val="tx2"/>
                </a:solidFill>
                <a:effectLst/>
              </a:rPr>
              <a:t>pdate</a:t>
            </a:r>
            <a:r>
              <a:rPr lang="en-US" sz="1400" dirty="0">
                <a:solidFill>
                  <a:schemeClr val="tx2"/>
                </a:solidFill>
                <a:effectLst/>
              </a:rPr>
              <a:t>' features are not having much importance, we can ignore them. And also removing the extra columns created for the EDA part.</a:t>
            </a:r>
          </a:p>
          <a:p>
            <a:pPr defTabSz="457200">
              <a:lnSpc>
                <a:spcPct val="90000"/>
              </a:lnSpc>
              <a:spcBef>
                <a:spcPct val="20000"/>
              </a:spcBef>
              <a:spcAft>
                <a:spcPts val="600"/>
              </a:spcAft>
              <a:buClr>
                <a:schemeClr val="accent1"/>
              </a:buClr>
              <a:buSzPct val="92000"/>
              <a:buFont typeface="Wingdings 2" panose="05020102010507070707" pitchFamily="18" charset="2"/>
              <a:buChar char=""/>
            </a:pPr>
            <a:endParaRPr lang="en-US" sz="1100" dirty="0">
              <a:solidFill>
                <a:schemeClr val="tx2"/>
              </a:solidFill>
            </a:endParaRPr>
          </a:p>
          <a:p>
            <a:pPr defTabSz="457200">
              <a:lnSpc>
                <a:spcPct val="90000"/>
              </a:lnSpc>
              <a:spcBef>
                <a:spcPct val="20000"/>
              </a:spcBef>
              <a:spcAft>
                <a:spcPts val="600"/>
              </a:spcAft>
              <a:buClr>
                <a:schemeClr val="accent1"/>
              </a:buClr>
              <a:buSzPct val="92000"/>
              <a:buFont typeface="Wingdings 2" panose="05020102010507070707" pitchFamily="18" charset="2"/>
              <a:buChar char=""/>
            </a:pPr>
            <a:endParaRPr lang="en-US" sz="1100" dirty="0">
              <a:solidFill>
                <a:schemeClr val="tx2"/>
              </a:solidFill>
            </a:endParaRPr>
          </a:p>
        </p:txBody>
      </p:sp>
    </p:spTree>
    <p:extLst>
      <p:ext uri="{BB962C8B-B14F-4D97-AF65-F5344CB8AC3E}">
        <p14:creationId xmlns:p14="http://schemas.microsoft.com/office/powerpoint/2010/main" val="10372536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774D78-85AB-4705-BA53-632E673E197B}"/>
              </a:ext>
            </a:extLst>
          </p:cNvPr>
          <p:cNvSpPr>
            <a:spLocks noGrp="1"/>
          </p:cNvSpPr>
          <p:nvPr>
            <p:ph type="title"/>
          </p:nvPr>
        </p:nvSpPr>
        <p:spPr/>
        <p:txBody>
          <a:bodyPr/>
          <a:lstStyle/>
          <a:p>
            <a:r>
              <a:rPr lang="en-GB" dirty="0"/>
              <a:t>Total percentage of defaulters and non-defaulters customers</a:t>
            </a:r>
            <a:endParaRPr lang="en-IN" dirty="0"/>
          </a:p>
        </p:txBody>
      </p:sp>
      <p:pic>
        <p:nvPicPr>
          <p:cNvPr id="5" name="Content Placeholder 4" descr="Chart&#10;&#10;Description automatically generated">
            <a:extLst>
              <a:ext uri="{FF2B5EF4-FFF2-40B4-BE49-F238E27FC236}">
                <a16:creationId xmlns:a16="http://schemas.microsoft.com/office/drawing/2014/main" id="{1E7C58F9-0559-4E3B-A26E-BAE88EFE6006}"/>
              </a:ext>
            </a:extLst>
          </p:cNvPr>
          <p:cNvPicPr>
            <a:picLocks noGrp="1" noChangeAspect="1"/>
          </p:cNvPicPr>
          <p:nvPr>
            <p:ph idx="1"/>
          </p:nvPr>
        </p:nvPicPr>
        <p:blipFill rotWithShape="1">
          <a:blip r:embed="rId2"/>
          <a:srcRect l="3942" t="4848" r="-678" b="12135"/>
          <a:stretch/>
        </p:blipFill>
        <p:spPr>
          <a:xfrm>
            <a:off x="4448175" y="1962150"/>
            <a:ext cx="7762876" cy="4314825"/>
          </a:xfrm>
        </p:spPr>
      </p:pic>
      <p:sp>
        <p:nvSpPr>
          <p:cNvPr id="6" name="TextBox 5">
            <a:extLst>
              <a:ext uri="{FF2B5EF4-FFF2-40B4-BE49-F238E27FC236}">
                <a16:creationId xmlns:a16="http://schemas.microsoft.com/office/drawing/2014/main" id="{2ED6BC6D-C566-42E1-8C7E-1B8BE25B07CB}"/>
              </a:ext>
            </a:extLst>
          </p:cNvPr>
          <p:cNvSpPr txBox="1"/>
          <p:nvPr/>
        </p:nvSpPr>
        <p:spPr>
          <a:xfrm>
            <a:off x="1089827" y="5191983"/>
            <a:ext cx="3577700" cy="1200329"/>
          </a:xfrm>
          <a:prstGeom prst="rect">
            <a:avLst/>
          </a:prstGeom>
          <a:noFill/>
        </p:spPr>
        <p:txBody>
          <a:bodyPr wrap="square" rtlCol="0">
            <a:spAutoFit/>
          </a:bodyPr>
          <a:lstStyle/>
          <a:p>
            <a:r>
              <a:rPr lang="en-GB" b="0" i="0" dirty="0">
                <a:solidFill>
                  <a:srgbClr val="000000"/>
                </a:solidFill>
                <a:effectLst/>
                <a:latin typeface="Helvetica Neue"/>
              </a:rPr>
              <a:t>from the output, we can see that 87.5 % customers are Non Defaulter &amp; 12.5 customers are Defaulter</a:t>
            </a:r>
            <a:endParaRPr lang="en-IN" dirty="0"/>
          </a:p>
        </p:txBody>
      </p:sp>
      <p:sp>
        <p:nvSpPr>
          <p:cNvPr id="7" name="TextBox 6">
            <a:extLst>
              <a:ext uri="{FF2B5EF4-FFF2-40B4-BE49-F238E27FC236}">
                <a16:creationId xmlns:a16="http://schemas.microsoft.com/office/drawing/2014/main" id="{830B031A-2C84-4BE3-BC99-07854746E351}"/>
              </a:ext>
            </a:extLst>
          </p:cNvPr>
          <p:cNvSpPr txBox="1"/>
          <p:nvPr/>
        </p:nvSpPr>
        <p:spPr>
          <a:xfrm>
            <a:off x="337352" y="2564254"/>
            <a:ext cx="3577700" cy="2031325"/>
          </a:xfrm>
          <a:prstGeom prst="rect">
            <a:avLst/>
          </a:prstGeom>
          <a:noFill/>
        </p:spPr>
        <p:txBody>
          <a:bodyPr wrap="square" rtlCol="0">
            <a:spAutoFit/>
          </a:bodyPr>
          <a:lstStyle/>
          <a:p>
            <a:r>
              <a:rPr lang="en-GB" b="1" dirty="0">
                <a:latin typeface="Algerian" panose="04020705040A02060702" pitchFamily="82" charset="0"/>
              </a:rPr>
              <a:t>In this pie chart</a:t>
            </a:r>
          </a:p>
          <a:p>
            <a:endParaRPr lang="en-GB" b="1" dirty="0">
              <a:latin typeface="Algerian" panose="04020705040A02060702" pitchFamily="82" charset="0"/>
            </a:endParaRPr>
          </a:p>
          <a:p>
            <a:r>
              <a:rPr lang="en-GB" dirty="0"/>
              <a:t>0- shows percentage of loan defaulters customers.</a:t>
            </a:r>
          </a:p>
          <a:p>
            <a:endParaRPr lang="en-GB" dirty="0"/>
          </a:p>
          <a:p>
            <a:r>
              <a:rPr lang="en-GB" dirty="0"/>
              <a:t>1- shows percentage of loan non- defaulters customers</a:t>
            </a:r>
            <a:endParaRPr lang="en-IN" dirty="0"/>
          </a:p>
        </p:txBody>
      </p:sp>
    </p:spTree>
    <p:extLst>
      <p:ext uri="{BB962C8B-B14F-4D97-AF65-F5344CB8AC3E}">
        <p14:creationId xmlns:p14="http://schemas.microsoft.com/office/powerpoint/2010/main" val="32298871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0">
            <a:extLst>
              <a:ext uri="{FF2B5EF4-FFF2-40B4-BE49-F238E27FC236}">
                <a16:creationId xmlns:a16="http://schemas.microsoft.com/office/drawing/2014/main" id="{3CED7894-4F62-4A6C-8DB5-DB5BE08E9C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2A40C738-A0E5-48DF-B084-998F297F17D2}"/>
              </a:ext>
            </a:extLst>
          </p:cNvPr>
          <p:cNvSpPr>
            <a:spLocks noGrp="1"/>
          </p:cNvSpPr>
          <p:nvPr>
            <p:ph type="title"/>
          </p:nvPr>
        </p:nvSpPr>
        <p:spPr>
          <a:xfrm>
            <a:off x="609906" y="702155"/>
            <a:ext cx="3568661" cy="1269713"/>
          </a:xfrm>
        </p:spPr>
        <p:txBody>
          <a:bodyPr vert="horz" lIns="91440" tIns="45720" rIns="91440" bIns="45720" rtlCol="0" anchor="b">
            <a:normAutofit/>
          </a:bodyPr>
          <a:lstStyle/>
          <a:p>
            <a:pPr>
              <a:lnSpc>
                <a:spcPct val="90000"/>
              </a:lnSpc>
            </a:pPr>
            <a:r>
              <a:rPr lang="en-US" sz="2600"/>
              <a:t>Frequency of label who take maximum amount of loan</a:t>
            </a:r>
          </a:p>
        </p:txBody>
      </p:sp>
      <p:sp>
        <p:nvSpPr>
          <p:cNvPr id="13" name="Rectangle 12">
            <a:extLst>
              <a:ext uri="{FF2B5EF4-FFF2-40B4-BE49-F238E27FC236}">
                <a16:creationId xmlns:a16="http://schemas.microsoft.com/office/drawing/2014/main" id="{E536F3B4-50F6-4C52-8F76-4EB1214719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620" y="457200"/>
            <a:ext cx="3511233" cy="914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6" name="TextBox 5">
            <a:extLst>
              <a:ext uri="{FF2B5EF4-FFF2-40B4-BE49-F238E27FC236}">
                <a16:creationId xmlns:a16="http://schemas.microsoft.com/office/drawing/2014/main" id="{99AEA4D4-CA30-49DB-B108-90529061AB62}"/>
              </a:ext>
            </a:extLst>
          </p:cNvPr>
          <p:cNvSpPr txBox="1"/>
          <p:nvPr/>
        </p:nvSpPr>
        <p:spPr>
          <a:xfrm>
            <a:off x="609906" y="2340864"/>
            <a:ext cx="3568661" cy="3634486"/>
          </a:xfrm>
          <a:prstGeom prst="rect">
            <a:avLst/>
          </a:prstGeom>
        </p:spPr>
        <p:txBody>
          <a:bodyPr vert="horz" lIns="91440" tIns="45720" rIns="91440" bIns="45720" rtlCol="0" anchor="ctr">
            <a:normAutofit/>
          </a:bodyPr>
          <a:lstStyle/>
          <a:p>
            <a:pPr defTabSz="457200">
              <a:spcBef>
                <a:spcPct val="20000"/>
              </a:spcBef>
              <a:spcAft>
                <a:spcPts val="600"/>
              </a:spcAft>
              <a:buClr>
                <a:schemeClr val="accent1"/>
              </a:buClr>
              <a:buSzPct val="92000"/>
              <a:buFont typeface="Wingdings 2" panose="05020102010507070707" pitchFamily="18" charset="2"/>
              <a:buChar char=""/>
            </a:pPr>
            <a:r>
              <a:rPr lang="en-US">
                <a:solidFill>
                  <a:schemeClr val="tx1">
                    <a:lumMod val="75000"/>
                    <a:lumOff val="25000"/>
                  </a:schemeClr>
                </a:solidFill>
              </a:rPr>
              <a:t>From the graph it is clear that:</a:t>
            </a:r>
          </a:p>
          <a:p>
            <a:pPr defTabSz="457200">
              <a:spcBef>
                <a:spcPct val="20000"/>
              </a:spcBef>
              <a:spcAft>
                <a:spcPts val="600"/>
              </a:spcAft>
              <a:buClr>
                <a:schemeClr val="accent1"/>
              </a:buClr>
              <a:buSzPct val="92000"/>
              <a:buFont typeface="Wingdings 2" panose="05020102010507070707" pitchFamily="18" charset="2"/>
              <a:buChar char=""/>
            </a:pPr>
            <a:r>
              <a:rPr lang="en-US">
                <a:solidFill>
                  <a:schemeClr val="tx1">
                    <a:lumMod val="75000"/>
                    <a:lumOff val="25000"/>
                  </a:schemeClr>
                </a:solidFill>
              </a:rPr>
              <a:t>1- More than 1,55,000 customers has pay back their loan.</a:t>
            </a:r>
          </a:p>
          <a:p>
            <a:pPr defTabSz="457200">
              <a:spcBef>
                <a:spcPct val="20000"/>
              </a:spcBef>
              <a:spcAft>
                <a:spcPts val="600"/>
              </a:spcAft>
              <a:buClr>
                <a:schemeClr val="accent1"/>
              </a:buClr>
              <a:buSzPct val="92000"/>
              <a:buFont typeface="Wingdings 2" panose="05020102010507070707" pitchFamily="18" charset="2"/>
              <a:buChar char=""/>
            </a:pPr>
            <a:endParaRPr lang="en-US">
              <a:solidFill>
                <a:schemeClr val="tx1">
                  <a:lumMod val="75000"/>
                  <a:lumOff val="25000"/>
                </a:schemeClr>
              </a:solidFill>
            </a:endParaRPr>
          </a:p>
          <a:p>
            <a:pPr defTabSz="457200">
              <a:spcBef>
                <a:spcPct val="20000"/>
              </a:spcBef>
              <a:spcAft>
                <a:spcPts val="600"/>
              </a:spcAft>
              <a:buClr>
                <a:schemeClr val="accent1"/>
              </a:buClr>
              <a:buSzPct val="92000"/>
              <a:buFont typeface="Wingdings 2" panose="05020102010507070707" pitchFamily="18" charset="2"/>
              <a:buChar char=""/>
            </a:pPr>
            <a:r>
              <a:rPr lang="en-US">
                <a:solidFill>
                  <a:schemeClr val="tx1">
                    <a:lumMod val="75000"/>
                    <a:lumOff val="25000"/>
                  </a:schemeClr>
                </a:solidFill>
              </a:rPr>
              <a:t>2- The total number of non-defaulter customers are very less.</a:t>
            </a:r>
          </a:p>
        </p:txBody>
      </p:sp>
      <p:pic>
        <p:nvPicPr>
          <p:cNvPr id="5" name="Content Placeholder 4" descr="Chart, waterfall chart&#10;&#10;Description automatically generated">
            <a:extLst>
              <a:ext uri="{FF2B5EF4-FFF2-40B4-BE49-F238E27FC236}">
                <a16:creationId xmlns:a16="http://schemas.microsoft.com/office/drawing/2014/main" id="{1E47AC96-569C-4DC3-900D-A5EBBEF7C6A2}"/>
              </a:ext>
            </a:extLst>
          </p:cNvPr>
          <p:cNvPicPr>
            <a:picLocks noGrp="1" noChangeAspect="1"/>
          </p:cNvPicPr>
          <p:nvPr>
            <p:ph idx="1"/>
          </p:nvPr>
        </p:nvPicPr>
        <p:blipFill rotWithShape="1">
          <a:blip r:embed="rId2"/>
          <a:srcRect l="21691" t="38313" r="17857" b="16601"/>
          <a:stretch/>
        </p:blipFill>
        <p:spPr>
          <a:xfrm>
            <a:off x="4654296" y="1925960"/>
            <a:ext cx="6735272" cy="2825586"/>
          </a:xfrm>
          <a:prstGeom prst="rect">
            <a:avLst/>
          </a:prstGeom>
        </p:spPr>
      </p:pic>
    </p:spTree>
    <p:extLst>
      <p:ext uri="{BB962C8B-B14F-4D97-AF65-F5344CB8AC3E}">
        <p14:creationId xmlns:p14="http://schemas.microsoft.com/office/powerpoint/2010/main" val="10891517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lumMod val="110000"/>
              </a:schemeClr>
            </a:gs>
            <a:gs pos="100000">
              <a:schemeClr val="bg2">
                <a:shade val="98000"/>
                <a:satMod val="110000"/>
                <a:lumMod val="86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F92989FB-1024-49B7-BDF1-B3CE27D486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32FF605-D16F-4E6A-A457-A4AD23B81EA8}"/>
              </a:ext>
            </a:extLst>
          </p:cNvPr>
          <p:cNvSpPr>
            <a:spLocks noGrp="1"/>
          </p:cNvSpPr>
          <p:nvPr>
            <p:ph type="title"/>
          </p:nvPr>
        </p:nvSpPr>
        <p:spPr>
          <a:xfrm>
            <a:off x="746228" y="1037967"/>
            <a:ext cx="3054091" cy="4709131"/>
          </a:xfrm>
        </p:spPr>
        <p:txBody>
          <a:bodyPr anchor="ctr">
            <a:normAutofit/>
          </a:bodyPr>
          <a:lstStyle/>
          <a:p>
            <a:r>
              <a:rPr lang="en-IN">
                <a:solidFill>
                  <a:schemeClr val="bg1">
                    <a:lumMod val="85000"/>
                    <a:lumOff val="15000"/>
                  </a:schemeClr>
                </a:solidFill>
              </a:rPr>
              <a:t>Steps and assumptions</a:t>
            </a:r>
          </a:p>
        </p:txBody>
      </p:sp>
      <p:sp>
        <p:nvSpPr>
          <p:cNvPr id="41" name="Rectangle 40">
            <a:extLst>
              <a:ext uri="{FF2B5EF4-FFF2-40B4-BE49-F238E27FC236}">
                <a16:creationId xmlns:a16="http://schemas.microsoft.com/office/drawing/2014/main" id="{2987D6F4-EC95-4EF1-A8AD-4B70386CEE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43" name="Rectangle 42">
            <a:extLst>
              <a:ext uri="{FF2B5EF4-FFF2-40B4-BE49-F238E27FC236}">
                <a16:creationId xmlns:a16="http://schemas.microsoft.com/office/drawing/2014/main" id="{F5F792DF-9D0A-4DB6-9A9E-7312F5A7E8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7498080" cy="9144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45" name="Rectangle 44">
            <a:extLst>
              <a:ext uri="{FF2B5EF4-FFF2-40B4-BE49-F238E27FC236}">
                <a16:creationId xmlns:a16="http://schemas.microsoft.com/office/drawing/2014/main" id="{7BC7EA7B-802E-41F4-8926-C4475287AA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6851" y="723898"/>
            <a:ext cx="7498616" cy="5676901"/>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5" name="Content Placeholder 2">
            <a:extLst>
              <a:ext uri="{FF2B5EF4-FFF2-40B4-BE49-F238E27FC236}">
                <a16:creationId xmlns:a16="http://schemas.microsoft.com/office/drawing/2014/main" id="{1D82A3D4-B6D9-44A6-8E8E-821C5AF023B9}"/>
              </a:ext>
            </a:extLst>
          </p:cNvPr>
          <p:cNvGraphicFramePr>
            <a:graphicFrameLocks noGrp="1"/>
          </p:cNvGraphicFramePr>
          <p:nvPr>
            <p:ph idx="1"/>
            <p:extLst>
              <p:ext uri="{D42A27DB-BD31-4B8C-83A1-F6EECF244321}">
                <p14:modId xmlns:p14="http://schemas.microsoft.com/office/powerpoint/2010/main" val="2095624568"/>
              </p:ext>
            </p:extLst>
          </p:nvPr>
        </p:nvGraphicFramePr>
        <p:xfrm>
          <a:off x="4598438" y="1207783"/>
          <a:ext cx="7012370" cy="47091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05149213"/>
      </p:ext>
    </p:extLst>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B8DD2392-397B-48BF-BEFA-EA1FB881CA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194" name="Picture 2" descr="Machine learning in network management has promise, challenges | Network  World">
            <a:extLst>
              <a:ext uri="{FF2B5EF4-FFF2-40B4-BE49-F238E27FC236}">
                <a16:creationId xmlns:a16="http://schemas.microsoft.com/office/drawing/2014/main" id="{83395BF2-D1C3-46DD-B1BE-2CA12C0BFDAB}"/>
              </a:ext>
            </a:extLst>
          </p:cNvPr>
          <p:cNvPicPr>
            <a:picLocks noChangeAspect="1" noChangeArrowheads="1"/>
          </p:cNvPicPr>
          <p:nvPr/>
        </p:nvPicPr>
        <p:blipFill rotWithShape="1">
          <a:blip r:embed="rId2">
            <a:alphaModFix amt="40000"/>
            <a:extLst>
              <a:ext uri="{28A0092B-C50C-407E-A947-70E740481C1C}">
                <a14:useLocalDpi xmlns:a14="http://schemas.microsoft.com/office/drawing/2010/main" val="0"/>
              </a:ext>
            </a:extLst>
          </a:blip>
          <a:srcRect t="1925" b="13805"/>
          <a:stretch/>
        </p:blipFill>
        <p:spPr bwMode="auto">
          <a:xfrm>
            <a:off x="19" y="9"/>
            <a:ext cx="13704337" cy="77086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8D144B78-5B60-46AD-81AD-06C82631D7C0}"/>
              </a:ext>
            </a:extLst>
          </p:cNvPr>
          <p:cNvSpPr>
            <a:spLocks noGrp="1"/>
          </p:cNvSpPr>
          <p:nvPr>
            <p:ph type="title"/>
          </p:nvPr>
        </p:nvSpPr>
        <p:spPr>
          <a:xfrm>
            <a:off x="1023870" y="702156"/>
            <a:ext cx="10144260" cy="1013800"/>
          </a:xfrm>
        </p:spPr>
        <p:txBody>
          <a:bodyPr>
            <a:normAutofit/>
          </a:bodyPr>
          <a:lstStyle/>
          <a:p>
            <a:r>
              <a:rPr lang="en-IN" dirty="0">
                <a:solidFill>
                  <a:schemeClr val="tx1"/>
                </a:solidFill>
              </a:rPr>
              <a:t>MODELs DEVELOPMENT AND EVALUATION</a:t>
            </a:r>
          </a:p>
        </p:txBody>
      </p:sp>
      <p:sp>
        <p:nvSpPr>
          <p:cNvPr id="3" name="Content Placeholder 2">
            <a:extLst>
              <a:ext uri="{FF2B5EF4-FFF2-40B4-BE49-F238E27FC236}">
                <a16:creationId xmlns:a16="http://schemas.microsoft.com/office/drawing/2014/main" id="{F22C15C2-11AA-4F8D-A9A2-F298A4C07367}"/>
              </a:ext>
            </a:extLst>
          </p:cNvPr>
          <p:cNvSpPr>
            <a:spLocks noGrp="1"/>
          </p:cNvSpPr>
          <p:nvPr>
            <p:ph idx="1"/>
          </p:nvPr>
        </p:nvSpPr>
        <p:spPr>
          <a:xfrm>
            <a:off x="965199" y="2180496"/>
            <a:ext cx="10202931" cy="4801329"/>
          </a:xfrm>
        </p:spPr>
        <p:txBody>
          <a:bodyPr>
            <a:normAutofit/>
          </a:bodyPr>
          <a:lstStyle/>
          <a:p>
            <a:pPr lvl="0"/>
            <a:r>
              <a:rPr lang="en-IN" sz="2000" b="1" dirty="0"/>
              <a:t>Testing of Identified Approaches (Algorithms)</a:t>
            </a:r>
          </a:p>
          <a:p>
            <a:pPr lvl="1"/>
            <a:r>
              <a:rPr lang="en-IN" sz="2000" b="1" dirty="0" err="1"/>
              <a:t>lr</a:t>
            </a:r>
            <a:r>
              <a:rPr lang="en-IN" sz="2000" b="1" dirty="0"/>
              <a:t> = </a:t>
            </a:r>
            <a:r>
              <a:rPr lang="en-IN" sz="2000" b="1" dirty="0" err="1"/>
              <a:t>LogisticRegression</a:t>
            </a:r>
            <a:r>
              <a:rPr lang="en-IN" sz="2000" b="1" dirty="0"/>
              <a:t>()</a:t>
            </a:r>
          </a:p>
          <a:p>
            <a:pPr lvl="1"/>
            <a:r>
              <a:rPr lang="en-IN" sz="2000" b="1" dirty="0" err="1"/>
              <a:t>gnb</a:t>
            </a:r>
            <a:r>
              <a:rPr lang="en-IN" sz="2000" b="1" dirty="0"/>
              <a:t> = </a:t>
            </a:r>
            <a:r>
              <a:rPr lang="en-IN" sz="2000" b="1" dirty="0" err="1"/>
              <a:t>GaussianNB</a:t>
            </a:r>
            <a:r>
              <a:rPr lang="en-IN" sz="2000" b="1" dirty="0"/>
              <a:t>()</a:t>
            </a:r>
          </a:p>
          <a:p>
            <a:pPr lvl="1"/>
            <a:r>
              <a:rPr lang="en-IN" sz="2000" b="1" dirty="0" err="1"/>
              <a:t>knc</a:t>
            </a:r>
            <a:r>
              <a:rPr lang="en-IN" sz="2000" b="1" dirty="0"/>
              <a:t> = </a:t>
            </a:r>
            <a:r>
              <a:rPr lang="en-IN" sz="2000" b="1" dirty="0" err="1"/>
              <a:t>KNeighborsClassifier</a:t>
            </a:r>
            <a:r>
              <a:rPr lang="en-IN" sz="2000" b="1" dirty="0"/>
              <a:t>()</a:t>
            </a:r>
          </a:p>
          <a:p>
            <a:pPr lvl="1"/>
            <a:r>
              <a:rPr lang="en-IN" sz="2000" b="1" dirty="0" err="1"/>
              <a:t>dtc</a:t>
            </a:r>
            <a:r>
              <a:rPr lang="en-IN" sz="2000" b="1" dirty="0"/>
              <a:t> = </a:t>
            </a:r>
            <a:r>
              <a:rPr lang="en-IN" sz="2000" b="1" dirty="0" err="1"/>
              <a:t>DecisionTreeClassifier</a:t>
            </a:r>
            <a:r>
              <a:rPr lang="en-IN" sz="2000" b="1" dirty="0"/>
              <a:t>()</a:t>
            </a:r>
          </a:p>
          <a:p>
            <a:pPr lvl="1"/>
            <a:r>
              <a:rPr lang="en-IN" sz="2000" b="1" dirty="0" err="1"/>
              <a:t>rfc</a:t>
            </a:r>
            <a:r>
              <a:rPr lang="en-IN" sz="2000" b="1" dirty="0"/>
              <a:t> = </a:t>
            </a:r>
            <a:r>
              <a:rPr lang="en-IN" sz="2000" b="1" dirty="0" err="1"/>
              <a:t>RandomForestClassifier</a:t>
            </a:r>
            <a:r>
              <a:rPr lang="en-IN" sz="2000" b="1" dirty="0"/>
              <a:t>()</a:t>
            </a:r>
          </a:p>
          <a:p>
            <a:pPr lvl="1"/>
            <a:r>
              <a:rPr lang="en-IN" sz="2000" b="1" dirty="0" err="1"/>
              <a:t>gdc</a:t>
            </a:r>
            <a:r>
              <a:rPr lang="en-IN" sz="2000" b="1" dirty="0"/>
              <a:t> = </a:t>
            </a:r>
            <a:r>
              <a:rPr lang="en-IN" sz="2000" b="1" dirty="0" err="1"/>
              <a:t>GradientBoostingClassifier</a:t>
            </a:r>
            <a:r>
              <a:rPr lang="en-IN" sz="2000" b="1" dirty="0"/>
              <a:t>()</a:t>
            </a:r>
          </a:p>
          <a:p>
            <a:pPr lvl="1"/>
            <a:r>
              <a:rPr lang="en-IN" sz="2000" b="1" dirty="0" err="1"/>
              <a:t>ada</a:t>
            </a:r>
            <a:r>
              <a:rPr lang="en-IN" sz="2000" b="1" dirty="0"/>
              <a:t> = </a:t>
            </a:r>
            <a:r>
              <a:rPr lang="en-IN" sz="2000" b="1" dirty="0" err="1"/>
              <a:t>AdaBoostClassifier</a:t>
            </a:r>
            <a:r>
              <a:rPr lang="en-IN" sz="2000" b="1" dirty="0"/>
              <a:t>()</a:t>
            </a:r>
          </a:p>
        </p:txBody>
      </p:sp>
    </p:spTree>
    <p:extLst>
      <p:ext uri="{BB962C8B-B14F-4D97-AF65-F5344CB8AC3E}">
        <p14:creationId xmlns:p14="http://schemas.microsoft.com/office/powerpoint/2010/main" val="1626067865"/>
      </p:ext>
    </p:extLst>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FAC1A2-083B-4752-B0CE-2AED1DF82B52}"/>
              </a:ext>
            </a:extLst>
          </p:cNvPr>
          <p:cNvSpPr>
            <a:spLocks noGrp="1"/>
          </p:cNvSpPr>
          <p:nvPr>
            <p:ph type="title"/>
          </p:nvPr>
        </p:nvSpPr>
        <p:spPr>
          <a:xfrm>
            <a:off x="685967" y="-104902"/>
            <a:ext cx="11029616" cy="1188720"/>
          </a:xfrm>
        </p:spPr>
        <p:txBody>
          <a:bodyPr/>
          <a:lstStyle/>
          <a:p>
            <a:r>
              <a:rPr lang="en-IN" dirty="0"/>
              <a:t>MODELS DEVELOPMENT AND EVALUATION</a:t>
            </a:r>
          </a:p>
        </p:txBody>
      </p:sp>
      <p:sp>
        <p:nvSpPr>
          <p:cNvPr id="4" name="TextBox 6">
            <a:extLst>
              <a:ext uri="{FF2B5EF4-FFF2-40B4-BE49-F238E27FC236}">
                <a16:creationId xmlns:a16="http://schemas.microsoft.com/office/drawing/2014/main" id="{38B68982-E54E-493F-8D42-4F9C91C710E1}"/>
              </a:ext>
            </a:extLst>
          </p:cNvPr>
          <p:cNvSpPr txBox="1">
            <a:spLocks noGrp="1"/>
          </p:cNvSpPr>
          <p:nvPr>
            <p:ph idx="1"/>
          </p:nvPr>
        </p:nvSpPr>
        <p:spPr>
          <a:xfrm>
            <a:off x="-99743" y="964442"/>
            <a:ext cx="4933951" cy="373949"/>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IN" dirty="0"/>
              <a:t>Run and Evaluated Some Selected models</a:t>
            </a:r>
          </a:p>
        </p:txBody>
      </p:sp>
      <p:pic>
        <p:nvPicPr>
          <p:cNvPr id="6" name="Picture 5" descr="Graphical user interface, text, application&#10;&#10;Description automatically generated">
            <a:extLst>
              <a:ext uri="{FF2B5EF4-FFF2-40B4-BE49-F238E27FC236}">
                <a16:creationId xmlns:a16="http://schemas.microsoft.com/office/drawing/2014/main" id="{47DE1729-CA3B-482D-8ECE-61D1391BEBD9}"/>
              </a:ext>
            </a:extLst>
          </p:cNvPr>
          <p:cNvPicPr>
            <a:picLocks noChangeAspect="1"/>
          </p:cNvPicPr>
          <p:nvPr/>
        </p:nvPicPr>
        <p:blipFill rotWithShape="1">
          <a:blip r:embed="rId2"/>
          <a:srcRect l="20000" t="21945" r="44532" b="60722"/>
          <a:stretch/>
        </p:blipFill>
        <p:spPr>
          <a:xfrm>
            <a:off x="1" y="1397731"/>
            <a:ext cx="4324350" cy="1188720"/>
          </a:xfrm>
          <a:prstGeom prst="rect">
            <a:avLst/>
          </a:prstGeom>
        </p:spPr>
      </p:pic>
      <p:pic>
        <p:nvPicPr>
          <p:cNvPr id="8" name="Picture 7" descr="Graphical user interface, text, application&#10;&#10;Description automatically generated">
            <a:extLst>
              <a:ext uri="{FF2B5EF4-FFF2-40B4-BE49-F238E27FC236}">
                <a16:creationId xmlns:a16="http://schemas.microsoft.com/office/drawing/2014/main" id="{2C187246-8CCD-4F86-94D5-1871D2503DF7}"/>
              </a:ext>
            </a:extLst>
          </p:cNvPr>
          <p:cNvPicPr>
            <a:picLocks noChangeAspect="1"/>
          </p:cNvPicPr>
          <p:nvPr/>
        </p:nvPicPr>
        <p:blipFill rotWithShape="1">
          <a:blip r:embed="rId3"/>
          <a:srcRect l="21797" t="26529" r="37734" b="4582"/>
          <a:stretch/>
        </p:blipFill>
        <p:spPr>
          <a:xfrm>
            <a:off x="194991" y="2607691"/>
            <a:ext cx="4129360" cy="4250309"/>
          </a:xfrm>
          <a:prstGeom prst="rect">
            <a:avLst/>
          </a:prstGeom>
        </p:spPr>
      </p:pic>
      <p:pic>
        <p:nvPicPr>
          <p:cNvPr id="10" name="Picture 9" descr="Graphical user interface, application, calendar&#10;&#10;Description automatically generated">
            <a:extLst>
              <a:ext uri="{FF2B5EF4-FFF2-40B4-BE49-F238E27FC236}">
                <a16:creationId xmlns:a16="http://schemas.microsoft.com/office/drawing/2014/main" id="{FA2D596E-CBF5-4C64-8309-07BD3BB35026}"/>
              </a:ext>
            </a:extLst>
          </p:cNvPr>
          <p:cNvPicPr>
            <a:picLocks noChangeAspect="1"/>
          </p:cNvPicPr>
          <p:nvPr/>
        </p:nvPicPr>
        <p:blipFill rotWithShape="1">
          <a:blip r:embed="rId4"/>
          <a:srcRect l="21768" t="54348" r="17089" b="39387"/>
          <a:stretch/>
        </p:blipFill>
        <p:spPr>
          <a:xfrm>
            <a:off x="4324352" y="1592966"/>
            <a:ext cx="7753348" cy="912110"/>
          </a:xfrm>
          <a:prstGeom prst="rect">
            <a:avLst/>
          </a:prstGeom>
        </p:spPr>
      </p:pic>
      <p:pic>
        <p:nvPicPr>
          <p:cNvPr id="12" name="Picture 11" descr="Graphical user interface, application, calendar&#10;&#10;Description automatically generated">
            <a:extLst>
              <a:ext uri="{FF2B5EF4-FFF2-40B4-BE49-F238E27FC236}">
                <a16:creationId xmlns:a16="http://schemas.microsoft.com/office/drawing/2014/main" id="{D6794F2D-2333-45BE-B0EB-7DB8FD1411A1}"/>
              </a:ext>
            </a:extLst>
          </p:cNvPr>
          <p:cNvPicPr>
            <a:picLocks noChangeAspect="1"/>
          </p:cNvPicPr>
          <p:nvPr/>
        </p:nvPicPr>
        <p:blipFill rotWithShape="1">
          <a:blip r:embed="rId4"/>
          <a:srcRect l="21719" t="62286" r="45703" b="14063"/>
          <a:stretch/>
        </p:blipFill>
        <p:spPr>
          <a:xfrm>
            <a:off x="4686300" y="2700311"/>
            <a:ext cx="6496894" cy="3376639"/>
          </a:xfrm>
          <a:prstGeom prst="rect">
            <a:avLst/>
          </a:prstGeom>
        </p:spPr>
      </p:pic>
    </p:spTree>
    <p:extLst>
      <p:ext uri="{BB962C8B-B14F-4D97-AF65-F5344CB8AC3E}">
        <p14:creationId xmlns:p14="http://schemas.microsoft.com/office/powerpoint/2010/main" val="31215647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6C8E6EB-4C59-429B-97E4-72A058CFC4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B5B90362-AFCC-46A9-B41C-A257A8C5B3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F71EF7F1-38BA-471D-8CD4-2A9AE8E35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C0524398-BFB4-4C4A-8317-83B8729F9B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a:extLst>
              <a:ext uri="{FF2B5EF4-FFF2-40B4-BE49-F238E27FC236}">
                <a16:creationId xmlns:a16="http://schemas.microsoft.com/office/drawing/2014/main" id="{E08D4B6A-8113-4DFB-B82E-B60CAC8E0A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44" name="Rectangle 19">
            <a:extLst>
              <a:ext uri="{FF2B5EF4-FFF2-40B4-BE49-F238E27FC236}">
                <a16:creationId xmlns:a16="http://schemas.microsoft.com/office/drawing/2014/main" id="{9822E561-F97C-4CBB-A9A6-A6BF6317BC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3597DB32-264A-4023-A64A-24A90755F647}"/>
              </a:ext>
            </a:extLst>
          </p:cNvPr>
          <p:cNvSpPr>
            <a:spLocks noGrp="1"/>
          </p:cNvSpPr>
          <p:nvPr>
            <p:ph type="title"/>
          </p:nvPr>
        </p:nvSpPr>
        <p:spPr>
          <a:xfrm>
            <a:off x="638620" y="863695"/>
            <a:ext cx="3511233" cy="3779995"/>
          </a:xfrm>
        </p:spPr>
        <p:txBody>
          <a:bodyPr vert="horz" lIns="91440" tIns="45720" rIns="91440" bIns="45720" rtlCol="0" anchor="ctr">
            <a:normAutofit/>
          </a:bodyPr>
          <a:lstStyle/>
          <a:p>
            <a:r>
              <a:rPr lang="en-US" sz="3600">
                <a:solidFill>
                  <a:schemeClr val="tx1"/>
                </a:solidFill>
              </a:rPr>
              <a:t>MODELS DEVELOPMENT AND EVALUATION</a:t>
            </a:r>
          </a:p>
        </p:txBody>
      </p:sp>
      <p:sp>
        <p:nvSpPr>
          <p:cNvPr id="3" name="Content Placeholder 2">
            <a:extLst>
              <a:ext uri="{FF2B5EF4-FFF2-40B4-BE49-F238E27FC236}">
                <a16:creationId xmlns:a16="http://schemas.microsoft.com/office/drawing/2014/main" id="{E7A76F50-1756-4D41-8D68-395D563D333D}"/>
              </a:ext>
            </a:extLst>
          </p:cNvPr>
          <p:cNvSpPr>
            <a:spLocks noGrp="1"/>
          </p:cNvSpPr>
          <p:nvPr>
            <p:ph idx="1"/>
          </p:nvPr>
        </p:nvSpPr>
        <p:spPr>
          <a:xfrm>
            <a:off x="638621" y="4739780"/>
            <a:ext cx="3511233" cy="1147054"/>
          </a:xfrm>
        </p:spPr>
        <p:txBody>
          <a:bodyPr vert="horz" lIns="91440" tIns="45720" rIns="91440" bIns="45720" rtlCol="0" anchor="t">
            <a:normAutofit/>
          </a:bodyPr>
          <a:lstStyle/>
          <a:p>
            <a:pPr marL="0" indent="0">
              <a:buNone/>
            </a:pPr>
            <a:r>
              <a:rPr lang="en-US" sz="2200" cap="all">
                <a:solidFill>
                  <a:schemeClr val="accent1"/>
                </a:solidFill>
              </a:rPr>
              <a:t>Logistic Regression</a:t>
            </a:r>
          </a:p>
        </p:txBody>
      </p:sp>
      <p:sp>
        <p:nvSpPr>
          <p:cNvPr id="45" name="Rectangle 21">
            <a:extLst>
              <a:ext uri="{FF2B5EF4-FFF2-40B4-BE49-F238E27FC236}">
                <a16:creationId xmlns:a16="http://schemas.microsoft.com/office/drawing/2014/main" id="{B01B0E58-A5C8-4CDA-A2E0-35DF94E59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620" y="457200"/>
            <a:ext cx="3511233" cy="914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5" name="Picture 4" descr="Graphical user interface, application&#10;&#10;Description automatically generated">
            <a:extLst>
              <a:ext uri="{FF2B5EF4-FFF2-40B4-BE49-F238E27FC236}">
                <a16:creationId xmlns:a16="http://schemas.microsoft.com/office/drawing/2014/main" id="{80EADBDC-AFE7-4E6D-941D-1BE6AE2E4D1A}"/>
              </a:ext>
            </a:extLst>
          </p:cNvPr>
          <p:cNvPicPr>
            <a:picLocks noChangeAspect="1"/>
          </p:cNvPicPr>
          <p:nvPr/>
        </p:nvPicPr>
        <p:blipFill rotWithShape="1">
          <a:blip r:embed="rId2"/>
          <a:srcRect l="17607" t="36111" r="39113" b="6666"/>
          <a:stretch/>
        </p:blipFill>
        <p:spPr>
          <a:xfrm>
            <a:off x="4943475" y="-19050"/>
            <a:ext cx="7471792" cy="6858000"/>
          </a:xfrm>
          <a:prstGeom prst="rect">
            <a:avLst/>
          </a:prstGeom>
        </p:spPr>
      </p:pic>
    </p:spTree>
    <p:extLst>
      <p:ext uri="{BB962C8B-B14F-4D97-AF65-F5344CB8AC3E}">
        <p14:creationId xmlns:p14="http://schemas.microsoft.com/office/powerpoint/2010/main" val="3891604219"/>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E6C8E6EB-4C59-429B-97E4-72A058CFC4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B5B90362-AFCC-46A9-B41C-A257A8C5B3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16">
            <a:extLst>
              <a:ext uri="{FF2B5EF4-FFF2-40B4-BE49-F238E27FC236}">
                <a16:creationId xmlns:a16="http://schemas.microsoft.com/office/drawing/2014/main" id="{F71EF7F1-38BA-471D-8CD4-2A9AE8E35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18">
            <a:extLst>
              <a:ext uri="{FF2B5EF4-FFF2-40B4-BE49-F238E27FC236}">
                <a16:creationId xmlns:a16="http://schemas.microsoft.com/office/drawing/2014/main" id="{C0524398-BFB4-4C4A-8317-83B8729F9B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1" name="Rectangle 20">
            <a:extLst>
              <a:ext uri="{FF2B5EF4-FFF2-40B4-BE49-F238E27FC236}">
                <a16:creationId xmlns:a16="http://schemas.microsoft.com/office/drawing/2014/main" id="{E08D4B6A-8113-4DFB-B82E-B60CAC8E0A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23" name="Rectangle 22">
            <a:extLst>
              <a:ext uri="{FF2B5EF4-FFF2-40B4-BE49-F238E27FC236}">
                <a16:creationId xmlns:a16="http://schemas.microsoft.com/office/drawing/2014/main" id="{9822E561-F97C-4CBB-A9A6-A6BF6317BC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2AF518EB-5CBE-48EB-9DCF-671FF8847256}"/>
              </a:ext>
            </a:extLst>
          </p:cNvPr>
          <p:cNvSpPr>
            <a:spLocks noGrp="1"/>
          </p:cNvSpPr>
          <p:nvPr>
            <p:ph type="title"/>
          </p:nvPr>
        </p:nvSpPr>
        <p:spPr>
          <a:xfrm>
            <a:off x="638620" y="863695"/>
            <a:ext cx="3511233" cy="3779995"/>
          </a:xfrm>
        </p:spPr>
        <p:txBody>
          <a:bodyPr vert="horz" lIns="91440" tIns="45720" rIns="91440" bIns="45720" rtlCol="0" anchor="ctr">
            <a:normAutofit/>
          </a:bodyPr>
          <a:lstStyle/>
          <a:p>
            <a:r>
              <a:rPr lang="en-US" sz="3600">
                <a:solidFill>
                  <a:schemeClr val="tx1"/>
                </a:solidFill>
              </a:rPr>
              <a:t>MODELS DEVELOPMENT AND EVALUATION</a:t>
            </a:r>
          </a:p>
        </p:txBody>
      </p:sp>
      <p:sp>
        <p:nvSpPr>
          <p:cNvPr id="6" name="Rectangle 1">
            <a:extLst>
              <a:ext uri="{FF2B5EF4-FFF2-40B4-BE49-F238E27FC236}">
                <a16:creationId xmlns:a16="http://schemas.microsoft.com/office/drawing/2014/main" id="{980A18F7-B212-4250-8BEF-C9BE561D45E8}"/>
              </a:ext>
            </a:extLst>
          </p:cNvPr>
          <p:cNvSpPr>
            <a:spLocks noGrp="1" noChangeArrowheads="1"/>
          </p:cNvSpPr>
          <p:nvPr>
            <p:ph idx="1"/>
          </p:nvPr>
        </p:nvSpPr>
        <p:spPr bwMode="auto">
          <a:xfrm>
            <a:off x="638621" y="4739780"/>
            <a:ext cx="3511233" cy="1147054"/>
          </a:xfrm>
          <a:prstGeom prst="rect">
            <a:avLst/>
          </a:prstGeom>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t" anchorCtr="0" compatLnSpc="1">
            <a:prstTxWarp prst="textNoShape">
              <a:avLst/>
            </a:prstTxWarp>
            <a:normAutofit/>
          </a:bodyPr>
          <a:lstStyle/>
          <a:p>
            <a:pPr marL="0" marR="0" lvl="0" indent="0" fontAlgn="base">
              <a:buNone/>
              <a:tabLst/>
            </a:pPr>
            <a:r>
              <a:rPr kumimoji="0" lang="en-US" altLang="en-US" sz="2200" b="0" i="0" u="none" strike="noStrike" cap="all" normalizeH="0" baseline="0" dirty="0">
                <a:ln>
                  <a:noFill/>
                </a:ln>
                <a:solidFill>
                  <a:schemeClr val="accent1"/>
                </a:solidFill>
                <a:effectLst/>
              </a:rPr>
              <a:t>Gaussian Nb </a:t>
            </a:r>
          </a:p>
        </p:txBody>
      </p:sp>
      <p:sp>
        <p:nvSpPr>
          <p:cNvPr id="25" name="Rectangle 24">
            <a:extLst>
              <a:ext uri="{FF2B5EF4-FFF2-40B4-BE49-F238E27FC236}">
                <a16:creationId xmlns:a16="http://schemas.microsoft.com/office/drawing/2014/main" id="{B01B0E58-A5C8-4CDA-A2E0-35DF94E59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620" y="457200"/>
            <a:ext cx="3511233" cy="914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8" name="Picture 7" descr="Graphical user interface, application&#10;&#10;Description automatically generated">
            <a:extLst>
              <a:ext uri="{FF2B5EF4-FFF2-40B4-BE49-F238E27FC236}">
                <a16:creationId xmlns:a16="http://schemas.microsoft.com/office/drawing/2014/main" id="{2F525303-76CA-4C31-A5BA-34047CC19718}"/>
              </a:ext>
            </a:extLst>
          </p:cNvPr>
          <p:cNvPicPr>
            <a:picLocks noChangeAspect="1"/>
          </p:cNvPicPr>
          <p:nvPr/>
        </p:nvPicPr>
        <p:blipFill rotWithShape="1">
          <a:blip r:embed="rId2"/>
          <a:srcRect l="20810" t="27361" r="39191" b="15972"/>
          <a:stretch/>
        </p:blipFill>
        <p:spPr>
          <a:xfrm>
            <a:off x="5076826" y="9524"/>
            <a:ext cx="7115174" cy="6848475"/>
          </a:xfrm>
          <a:prstGeom prst="rect">
            <a:avLst/>
          </a:prstGeom>
        </p:spPr>
      </p:pic>
    </p:spTree>
    <p:extLst>
      <p:ext uri="{BB962C8B-B14F-4D97-AF65-F5344CB8AC3E}">
        <p14:creationId xmlns:p14="http://schemas.microsoft.com/office/powerpoint/2010/main" val="778916049"/>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6C8E6EB-4C59-429B-97E4-72A058CFC4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B5B90362-AFCC-46A9-B41C-A257A8C5B3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F71EF7F1-38BA-471D-8CD4-2A9AE8E35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C0524398-BFB4-4C4A-8317-83B8729F9B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a:extLst>
              <a:ext uri="{FF2B5EF4-FFF2-40B4-BE49-F238E27FC236}">
                <a16:creationId xmlns:a16="http://schemas.microsoft.com/office/drawing/2014/main" id="{E08D4B6A-8113-4DFB-B82E-B60CAC8E0A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20" name="Rectangle 19">
            <a:extLst>
              <a:ext uri="{FF2B5EF4-FFF2-40B4-BE49-F238E27FC236}">
                <a16:creationId xmlns:a16="http://schemas.microsoft.com/office/drawing/2014/main" id="{9822E561-F97C-4CBB-A9A6-A6BF6317BC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61A1AFE0-0492-4CE3-8D53-B2384EE15CE6}"/>
              </a:ext>
            </a:extLst>
          </p:cNvPr>
          <p:cNvSpPr>
            <a:spLocks noGrp="1"/>
          </p:cNvSpPr>
          <p:nvPr>
            <p:ph type="title"/>
          </p:nvPr>
        </p:nvSpPr>
        <p:spPr>
          <a:xfrm>
            <a:off x="638620" y="863695"/>
            <a:ext cx="3511233" cy="3779995"/>
          </a:xfrm>
        </p:spPr>
        <p:txBody>
          <a:bodyPr vert="horz" lIns="91440" tIns="45720" rIns="91440" bIns="45720" rtlCol="0" anchor="ctr">
            <a:normAutofit/>
          </a:bodyPr>
          <a:lstStyle/>
          <a:p>
            <a:r>
              <a:rPr lang="en-US" sz="3600">
                <a:solidFill>
                  <a:schemeClr val="tx1"/>
                </a:solidFill>
              </a:rPr>
              <a:t>MODELS DEVELOPMENT AND EVALUATION</a:t>
            </a:r>
          </a:p>
        </p:txBody>
      </p:sp>
      <p:sp>
        <p:nvSpPr>
          <p:cNvPr id="3" name="Content Placeholder 2">
            <a:extLst>
              <a:ext uri="{FF2B5EF4-FFF2-40B4-BE49-F238E27FC236}">
                <a16:creationId xmlns:a16="http://schemas.microsoft.com/office/drawing/2014/main" id="{616F669F-AD1C-4FD7-909C-584E03DFDC8E}"/>
              </a:ext>
            </a:extLst>
          </p:cNvPr>
          <p:cNvSpPr>
            <a:spLocks noGrp="1"/>
          </p:cNvSpPr>
          <p:nvPr>
            <p:ph idx="1"/>
          </p:nvPr>
        </p:nvSpPr>
        <p:spPr>
          <a:xfrm>
            <a:off x="638621" y="4739780"/>
            <a:ext cx="3511233" cy="1147054"/>
          </a:xfrm>
        </p:spPr>
        <p:txBody>
          <a:bodyPr vert="horz" lIns="91440" tIns="45720" rIns="91440" bIns="45720" rtlCol="0" anchor="t">
            <a:normAutofit/>
          </a:bodyPr>
          <a:lstStyle/>
          <a:p>
            <a:pPr marL="0" indent="0">
              <a:buNone/>
            </a:pPr>
            <a:r>
              <a:rPr lang="en-US" sz="2200" cap="all">
                <a:solidFill>
                  <a:schemeClr val="accent1"/>
                </a:solidFill>
              </a:rPr>
              <a:t>kNeighbors Classifier</a:t>
            </a:r>
          </a:p>
        </p:txBody>
      </p:sp>
      <p:sp>
        <p:nvSpPr>
          <p:cNvPr id="22" name="Rectangle 21">
            <a:extLst>
              <a:ext uri="{FF2B5EF4-FFF2-40B4-BE49-F238E27FC236}">
                <a16:creationId xmlns:a16="http://schemas.microsoft.com/office/drawing/2014/main" id="{B01B0E58-A5C8-4CDA-A2E0-35DF94E59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620" y="457200"/>
            <a:ext cx="3511233" cy="914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5" name="Picture 4" descr="Graphical user interface, application&#10;&#10;Description automatically generated">
            <a:extLst>
              <a:ext uri="{FF2B5EF4-FFF2-40B4-BE49-F238E27FC236}">
                <a16:creationId xmlns:a16="http://schemas.microsoft.com/office/drawing/2014/main" id="{18C45E0E-55B6-46BC-AC3E-45903DA996B6}"/>
              </a:ext>
            </a:extLst>
          </p:cNvPr>
          <p:cNvPicPr>
            <a:picLocks noChangeAspect="1"/>
          </p:cNvPicPr>
          <p:nvPr/>
        </p:nvPicPr>
        <p:blipFill rotWithShape="1">
          <a:blip r:embed="rId2"/>
          <a:srcRect l="20184" t="28889" r="39503" b="12083"/>
          <a:stretch/>
        </p:blipFill>
        <p:spPr>
          <a:xfrm>
            <a:off x="5133975" y="0"/>
            <a:ext cx="7058025" cy="6858000"/>
          </a:xfrm>
          <a:prstGeom prst="rect">
            <a:avLst/>
          </a:prstGeom>
        </p:spPr>
      </p:pic>
    </p:spTree>
    <p:extLst>
      <p:ext uri="{BB962C8B-B14F-4D97-AF65-F5344CB8AC3E}">
        <p14:creationId xmlns:p14="http://schemas.microsoft.com/office/powerpoint/2010/main" val="3569732939"/>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6" name="Rectangle 85">
            <a:extLst>
              <a:ext uri="{FF2B5EF4-FFF2-40B4-BE49-F238E27FC236}">
                <a16:creationId xmlns:a16="http://schemas.microsoft.com/office/drawing/2014/main" id="{B8DD2392-397B-48BF-BEFA-EA1FB881CA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3d Person With Magnifying Glass And Question Mark Stock Vector -  Illustration of glass, magnifying: 36750844">
            <a:extLst>
              <a:ext uri="{FF2B5EF4-FFF2-40B4-BE49-F238E27FC236}">
                <a16:creationId xmlns:a16="http://schemas.microsoft.com/office/drawing/2014/main" id="{1269BCB2-9159-4A90-A79D-46149F1942DE}"/>
              </a:ext>
            </a:extLst>
          </p:cNvPr>
          <p:cNvPicPr>
            <a:picLocks noChangeAspect="1" noChangeArrowheads="1"/>
          </p:cNvPicPr>
          <p:nvPr/>
        </p:nvPicPr>
        <p:blipFill rotWithShape="1">
          <a:blip r:embed="rId2">
            <a:alphaModFix amt="40000"/>
            <a:extLst>
              <a:ext uri="{28A0092B-C50C-407E-A947-70E740481C1C}">
                <a14:useLocalDpi xmlns:a14="http://schemas.microsoft.com/office/drawing/2010/main" val="0"/>
              </a:ext>
            </a:extLst>
          </a:blip>
          <a:srcRect t="21163" b="22587"/>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B1656A88-4ABA-4129-9AE1-3EC51E9CCC5D}"/>
              </a:ext>
            </a:extLst>
          </p:cNvPr>
          <p:cNvSpPr>
            <a:spLocks noGrp="1"/>
          </p:cNvSpPr>
          <p:nvPr>
            <p:ph type="title"/>
          </p:nvPr>
        </p:nvSpPr>
        <p:spPr>
          <a:xfrm>
            <a:off x="1023870" y="702156"/>
            <a:ext cx="10144260" cy="1013800"/>
          </a:xfrm>
        </p:spPr>
        <p:txBody>
          <a:bodyPr>
            <a:normAutofit/>
          </a:bodyPr>
          <a:lstStyle/>
          <a:p>
            <a:r>
              <a:rPr lang="en-IN">
                <a:solidFill>
                  <a:schemeClr val="tx1"/>
                </a:solidFill>
              </a:rPr>
              <a:t>Problem Statement</a:t>
            </a:r>
          </a:p>
        </p:txBody>
      </p:sp>
      <p:sp>
        <p:nvSpPr>
          <p:cNvPr id="3" name="Content Placeholder 2">
            <a:extLst>
              <a:ext uri="{FF2B5EF4-FFF2-40B4-BE49-F238E27FC236}">
                <a16:creationId xmlns:a16="http://schemas.microsoft.com/office/drawing/2014/main" id="{FF1D7684-BF8E-4A10-B308-3A3CA0ED3EA8}"/>
              </a:ext>
            </a:extLst>
          </p:cNvPr>
          <p:cNvSpPr>
            <a:spLocks noGrp="1"/>
          </p:cNvSpPr>
          <p:nvPr>
            <p:ph idx="1"/>
          </p:nvPr>
        </p:nvSpPr>
        <p:spPr>
          <a:xfrm>
            <a:off x="965199" y="2180496"/>
            <a:ext cx="10261602" cy="3678303"/>
          </a:xfrm>
        </p:spPr>
        <p:txBody>
          <a:bodyPr>
            <a:normAutofit/>
          </a:bodyPr>
          <a:lstStyle/>
          <a:p>
            <a:r>
              <a:rPr lang="en-GB">
                <a:latin typeface="Calibri" panose="020F0502020204030204" pitchFamily="34" charset="0"/>
                <a:cs typeface="Calibri" panose="020F0502020204030204" pitchFamily="34" charset="0"/>
              </a:rPr>
              <a:t>This Project is very interesting as it includes a real time problem for MFI. MFI stands for Micro-Finance Institution which </a:t>
            </a:r>
            <a:r>
              <a:rPr lang="en-US">
                <a:latin typeface="Calibri" panose="020F0502020204030204" pitchFamily="34" charset="0"/>
                <a:cs typeface="Calibri" panose="020F0502020204030204" pitchFamily="34" charset="0"/>
              </a:rPr>
              <a:t>offers financial services to low-income populations. Many MFI , experts and donors are supporting the ideas of using Mobile Financial Services(MFS). MFI provides a Micro-Credit Loan on mobile balances to the poor families in remote area which is to be paid in 5 days</a:t>
            </a:r>
            <a:r>
              <a:rPr lang="en-US"/>
              <a:t>.</a:t>
            </a:r>
          </a:p>
          <a:p>
            <a:r>
              <a:rPr lang="en-US">
                <a:effectLst/>
                <a:latin typeface="Calibri" panose="020F0502020204030204" pitchFamily="34" charset="0"/>
                <a:ea typeface="Calibri" panose="020F0502020204030204" pitchFamily="34" charset="0"/>
                <a:cs typeface="Times New Roman" panose="02020603050405020304" pitchFamily="18" charset="0"/>
              </a:rPr>
              <a:t>If a consumer unable to pay back the loan amount, it will be mark as defaulter.</a:t>
            </a:r>
          </a:p>
          <a:p>
            <a:r>
              <a:rPr lang="en-IN">
                <a:latin typeface="Calibri" panose="020F0502020204030204" pitchFamily="34" charset="0"/>
                <a:cs typeface="Calibri" panose="020F0502020204030204" pitchFamily="34" charset="0"/>
              </a:rPr>
              <a:t>For the loan amount of 5 (in Indonesian Rupiah), payback amount should be 6 (in Indonesian Rupiah), while, for the loan amount of 10 (in Indonesian Rupiah), the payback amount should be 12 (in Indonesian Rupiah).</a:t>
            </a:r>
            <a:endParaRPr lang="en-US">
              <a:effectLst/>
              <a:latin typeface="Calibri" panose="020F0502020204030204" pitchFamily="34" charset="0"/>
              <a:ea typeface="Calibri" panose="020F0502020204030204" pitchFamily="34" charset="0"/>
              <a:cs typeface="Calibri" panose="020F0502020204030204" pitchFamily="34" charset="0"/>
            </a:endParaRPr>
          </a:p>
          <a:p>
            <a:r>
              <a:rPr lang="en-US">
                <a:latin typeface="Calibri" panose="020F0502020204030204" pitchFamily="34" charset="0"/>
                <a:cs typeface="Times New Roman" panose="02020603050405020304" pitchFamily="18" charset="0"/>
              </a:rPr>
              <a:t>We need to find target customers who can payback the credit on time. This can be observed by their avg usage of Mobile and their credibility of repayment.</a:t>
            </a:r>
            <a:endParaRPr lang="en-IN"/>
          </a:p>
        </p:txBody>
      </p:sp>
    </p:spTree>
    <p:extLst>
      <p:ext uri="{BB962C8B-B14F-4D97-AF65-F5344CB8AC3E}">
        <p14:creationId xmlns:p14="http://schemas.microsoft.com/office/powerpoint/2010/main" val="820292649"/>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6C8E6EB-4C59-429B-97E4-72A058CFC4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B5B90362-AFCC-46A9-B41C-A257A8C5B3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F71EF7F1-38BA-471D-8CD4-2A9AE8E35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C0524398-BFB4-4C4A-8317-83B8729F9B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a:extLst>
              <a:ext uri="{FF2B5EF4-FFF2-40B4-BE49-F238E27FC236}">
                <a16:creationId xmlns:a16="http://schemas.microsoft.com/office/drawing/2014/main" id="{E08D4B6A-8113-4DFB-B82E-B60CAC8E0A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20" name="Rectangle 19">
            <a:extLst>
              <a:ext uri="{FF2B5EF4-FFF2-40B4-BE49-F238E27FC236}">
                <a16:creationId xmlns:a16="http://schemas.microsoft.com/office/drawing/2014/main" id="{9822E561-F97C-4CBB-A9A6-A6BF6317BC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F773B367-5526-4D4C-AA40-23C79D366A65}"/>
              </a:ext>
            </a:extLst>
          </p:cNvPr>
          <p:cNvSpPr>
            <a:spLocks noGrp="1"/>
          </p:cNvSpPr>
          <p:nvPr>
            <p:ph type="title"/>
          </p:nvPr>
        </p:nvSpPr>
        <p:spPr>
          <a:xfrm>
            <a:off x="638620" y="863695"/>
            <a:ext cx="3511233" cy="3779995"/>
          </a:xfrm>
        </p:spPr>
        <p:txBody>
          <a:bodyPr vert="horz" lIns="91440" tIns="45720" rIns="91440" bIns="45720" rtlCol="0" anchor="ctr">
            <a:normAutofit/>
          </a:bodyPr>
          <a:lstStyle/>
          <a:p>
            <a:r>
              <a:rPr lang="en-US" sz="3600">
                <a:solidFill>
                  <a:schemeClr val="tx1"/>
                </a:solidFill>
              </a:rPr>
              <a:t>MODELS DEVELOPMENT AND EVALUATION</a:t>
            </a:r>
          </a:p>
        </p:txBody>
      </p:sp>
      <p:sp>
        <p:nvSpPr>
          <p:cNvPr id="3" name="Content Placeholder 2">
            <a:extLst>
              <a:ext uri="{FF2B5EF4-FFF2-40B4-BE49-F238E27FC236}">
                <a16:creationId xmlns:a16="http://schemas.microsoft.com/office/drawing/2014/main" id="{C9C4117B-1F9A-4CCF-B45D-A8CDF65AB929}"/>
              </a:ext>
            </a:extLst>
          </p:cNvPr>
          <p:cNvSpPr>
            <a:spLocks noGrp="1"/>
          </p:cNvSpPr>
          <p:nvPr>
            <p:ph idx="1"/>
          </p:nvPr>
        </p:nvSpPr>
        <p:spPr>
          <a:xfrm>
            <a:off x="638621" y="4739780"/>
            <a:ext cx="3511233" cy="1147054"/>
          </a:xfrm>
        </p:spPr>
        <p:txBody>
          <a:bodyPr vert="horz" lIns="91440" tIns="45720" rIns="91440" bIns="45720" rtlCol="0" anchor="t">
            <a:normAutofit/>
          </a:bodyPr>
          <a:lstStyle/>
          <a:p>
            <a:pPr marL="0" indent="0">
              <a:buNone/>
            </a:pPr>
            <a:r>
              <a:rPr lang="en-US" sz="2200" cap="all">
                <a:solidFill>
                  <a:schemeClr val="accent1"/>
                </a:solidFill>
              </a:rPr>
              <a:t>Decision Tree Classifier</a:t>
            </a:r>
          </a:p>
        </p:txBody>
      </p:sp>
      <p:sp>
        <p:nvSpPr>
          <p:cNvPr id="22" name="Rectangle 21">
            <a:extLst>
              <a:ext uri="{FF2B5EF4-FFF2-40B4-BE49-F238E27FC236}">
                <a16:creationId xmlns:a16="http://schemas.microsoft.com/office/drawing/2014/main" id="{B01B0E58-A5C8-4CDA-A2E0-35DF94E59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620" y="457200"/>
            <a:ext cx="3511233" cy="914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5" name="Picture 4" descr="Graphical user interface, application&#10;&#10;Description automatically generated">
            <a:extLst>
              <a:ext uri="{FF2B5EF4-FFF2-40B4-BE49-F238E27FC236}">
                <a16:creationId xmlns:a16="http://schemas.microsoft.com/office/drawing/2014/main" id="{682BB759-B9FD-4C1A-A7C2-900290262C13}"/>
              </a:ext>
            </a:extLst>
          </p:cNvPr>
          <p:cNvPicPr>
            <a:picLocks noChangeAspect="1"/>
          </p:cNvPicPr>
          <p:nvPr/>
        </p:nvPicPr>
        <p:blipFill rotWithShape="1">
          <a:blip r:embed="rId2"/>
          <a:srcRect l="19169" t="23354" r="39581" b="21528"/>
          <a:stretch/>
        </p:blipFill>
        <p:spPr>
          <a:xfrm>
            <a:off x="4982074" y="1"/>
            <a:ext cx="7209926" cy="6858000"/>
          </a:xfrm>
          <a:prstGeom prst="rect">
            <a:avLst/>
          </a:prstGeom>
        </p:spPr>
      </p:pic>
    </p:spTree>
    <p:extLst>
      <p:ext uri="{BB962C8B-B14F-4D97-AF65-F5344CB8AC3E}">
        <p14:creationId xmlns:p14="http://schemas.microsoft.com/office/powerpoint/2010/main" val="283152373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6C8E6EB-4C59-429B-97E4-72A058CFC4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B5B90362-AFCC-46A9-B41C-A257A8C5B3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F71EF7F1-38BA-471D-8CD4-2A9AE8E35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C0524398-BFB4-4C4A-8317-83B8729F9B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a:extLst>
              <a:ext uri="{FF2B5EF4-FFF2-40B4-BE49-F238E27FC236}">
                <a16:creationId xmlns:a16="http://schemas.microsoft.com/office/drawing/2014/main" id="{E08D4B6A-8113-4DFB-B82E-B60CAC8E0A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20" name="Rectangle 19">
            <a:extLst>
              <a:ext uri="{FF2B5EF4-FFF2-40B4-BE49-F238E27FC236}">
                <a16:creationId xmlns:a16="http://schemas.microsoft.com/office/drawing/2014/main" id="{9822E561-F97C-4CBB-A9A6-A6BF6317BC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F0F45F8F-E0DE-40CB-AF56-116239A67935}"/>
              </a:ext>
            </a:extLst>
          </p:cNvPr>
          <p:cNvSpPr>
            <a:spLocks noGrp="1"/>
          </p:cNvSpPr>
          <p:nvPr>
            <p:ph type="title"/>
          </p:nvPr>
        </p:nvSpPr>
        <p:spPr>
          <a:xfrm>
            <a:off x="638620" y="863695"/>
            <a:ext cx="3511233" cy="3779995"/>
          </a:xfrm>
        </p:spPr>
        <p:txBody>
          <a:bodyPr vert="horz" lIns="91440" tIns="45720" rIns="91440" bIns="45720" rtlCol="0" anchor="ctr">
            <a:normAutofit/>
          </a:bodyPr>
          <a:lstStyle/>
          <a:p>
            <a:r>
              <a:rPr lang="en-US" sz="3600">
                <a:solidFill>
                  <a:schemeClr val="tx1"/>
                </a:solidFill>
              </a:rPr>
              <a:t>MODELS DEVELOPMENT AND EVALUATION</a:t>
            </a:r>
          </a:p>
        </p:txBody>
      </p:sp>
      <p:sp>
        <p:nvSpPr>
          <p:cNvPr id="3" name="Content Placeholder 2">
            <a:extLst>
              <a:ext uri="{FF2B5EF4-FFF2-40B4-BE49-F238E27FC236}">
                <a16:creationId xmlns:a16="http://schemas.microsoft.com/office/drawing/2014/main" id="{6067AC7F-71B6-44ED-8DA7-3044749DD7CC}"/>
              </a:ext>
            </a:extLst>
          </p:cNvPr>
          <p:cNvSpPr>
            <a:spLocks noGrp="1"/>
          </p:cNvSpPr>
          <p:nvPr>
            <p:ph idx="1"/>
          </p:nvPr>
        </p:nvSpPr>
        <p:spPr>
          <a:xfrm>
            <a:off x="638621" y="4739780"/>
            <a:ext cx="3511233" cy="1147054"/>
          </a:xfrm>
        </p:spPr>
        <p:txBody>
          <a:bodyPr vert="horz" lIns="91440" tIns="45720" rIns="91440" bIns="45720" rtlCol="0" anchor="t">
            <a:normAutofit/>
          </a:bodyPr>
          <a:lstStyle/>
          <a:p>
            <a:pPr marL="0" indent="0">
              <a:buNone/>
            </a:pPr>
            <a:r>
              <a:rPr lang="en-US" sz="2200" cap="all">
                <a:solidFill>
                  <a:schemeClr val="accent1"/>
                </a:solidFill>
              </a:rPr>
              <a:t>Random Forest Classifier</a:t>
            </a:r>
          </a:p>
        </p:txBody>
      </p:sp>
      <p:sp>
        <p:nvSpPr>
          <p:cNvPr id="22" name="Rectangle 21">
            <a:extLst>
              <a:ext uri="{FF2B5EF4-FFF2-40B4-BE49-F238E27FC236}">
                <a16:creationId xmlns:a16="http://schemas.microsoft.com/office/drawing/2014/main" id="{B01B0E58-A5C8-4CDA-A2E0-35DF94E59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620" y="457200"/>
            <a:ext cx="3511233" cy="914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5" name="Picture 4" descr="Graphical user interface, application&#10;&#10;Description automatically generated">
            <a:extLst>
              <a:ext uri="{FF2B5EF4-FFF2-40B4-BE49-F238E27FC236}">
                <a16:creationId xmlns:a16="http://schemas.microsoft.com/office/drawing/2014/main" id="{70A0169A-2223-423B-BBC0-31715F5DC7F6}"/>
              </a:ext>
            </a:extLst>
          </p:cNvPr>
          <p:cNvPicPr>
            <a:picLocks noChangeAspect="1"/>
          </p:cNvPicPr>
          <p:nvPr/>
        </p:nvPicPr>
        <p:blipFill rotWithShape="1">
          <a:blip r:embed="rId2"/>
          <a:srcRect l="20430" t="25278" r="39336" b="18195"/>
          <a:stretch/>
        </p:blipFill>
        <p:spPr>
          <a:xfrm>
            <a:off x="4788472" y="0"/>
            <a:ext cx="7403527" cy="6857999"/>
          </a:xfrm>
          <a:prstGeom prst="rect">
            <a:avLst/>
          </a:prstGeom>
        </p:spPr>
      </p:pic>
    </p:spTree>
    <p:extLst>
      <p:ext uri="{BB962C8B-B14F-4D97-AF65-F5344CB8AC3E}">
        <p14:creationId xmlns:p14="http://schemas.microsoft.com/office/powerpoint/2010/main" val="41066627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6C8E6EB-4C59-429B-97E4-72A058CFC4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B5B90362-AFCC-46A9-B41C-A257A8C5B3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F71EF7F1-38BA-471D-8CD4-2A9AE8E35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C0524398-BFB4-4C4A-8317-83B8729F9B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a:extLst>
              <a:ext uri="{FF2B5EF4-FFF2-40B4-BE49-F238E27FC236}">
                <a16:creationId xmlns:a16="http://schemas.microsoft.com/office/drawing/2014/main" id="{E08D4B6A-8113-4DFB-B82E-B60CAC8E0A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20" name="Rectangle 19">
            <a:extLst>
              <a:ext uri="{FF2B5EF4-FFF2-40B4-BE49-F238E27FC236}">
                <a16:creationId xmlns:a16="http://schemas.microsoft.com/office/drawing/2014/main" id="{9822E561-F97C-4CBB-A9A6-A6BF6317BC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1C94FEAB-4652-42D0-A6B2-2CB94C9D821F}"/>
              </a:ext>
            </a:extLst>
          </p:cNvPr>
          <p:cNvSpPr>
            <a:spLocks noGrp="1"/>
          </p:cNvSpPr>
          <p:nvPr>
            <p:ph type="title"/>
          </p:nvPr>
        </p:nvSpPr>
        <p:spPr>
          <a:xfrm>
            <a:off x="638620" y="863695"/>
            <a:ext cx="3511233" cy="3779995"/>
          </a:xfrm>
        </p:spPr>
        <p:txBody>
          <a:bodyPr vert="horz" lIns="91440" tIns="45720" rIns="91440" bIns="45720" rtlCol="0" anchor="ctr">
            <a:normAutofit/>
          </a:bodyPr>
          <a:lstStyle/>
          <a:p>
            <a:r>
              <a:rPr lang="en-US" sz="3600">
                <a:solidFill>
                  <a:schemeClr val="tx1"/>
                </a:solidFill>
              </a:rPr>
              <a:t>MODELS DEVELOPMENT AND EVALUATION</a:t>
            </a:r>
          </a:p>
        </p:txBody>
      </p:sp>
      <p:sp>
        <p:nvSpPr>
          <p:cNvPr id="3" name="Content Placeholder 2">
            <a:extLst>
              <a:ext uri="{FF2B5EF4-FFF2-40B4-BE49-F238E27FC236}">
                <a16:creationId xmlns:a16="http://schemas.microsoft.com/office/drawing/2014/main" id="{85E20EED-CDF0-41B5-A021-92928005E553}"/>
              </a:ext>
            </a:extLst>
          </p:cNvPr>
          <p:cNvSpPr>
            <a:spLocks noGrp="1"/>
          </p:cNvSpPr>
          <p:nvPr>
            <p:ph idx="1"/>
          </p:nvPr>
        </p:nvSpPr>
        <p:spPr>
          <a:xfrm>
            <a:off x="638621" y="4739780"/>
            <a:ext cx="3511233" cy="1147054"/>
          </a:xfrm>
        </p:spPr>
        <p:txBody>
          <a:bodyPr vert="horz" lIns="91440" tIns="45720" rIns="91440" bIns="45720" rtlCol="0" anchor="t">
            <a:normAutofit/>
          </a:bodyPr>
          <a:lstStyle/>
          <a:p>
            <a:pPr marL="0" indent="0">
              <a:buNone/>
            </a:pPr>
            <a:r>
              <a:rPr lang="en-US" sz="2200" cap="all">
                <a:solidFill>
                  <a:schemeClr val="accent1"/>
                </a:solidFill>
              </a:rPr>
              <a:t>Gradient Boosting Classifier</a:t>
            </a:r>
          </a:p>
        </p:txBody>
      </p:sp>
      <p:sp>
        <p:nvSpPr>
          <p:cNvPr id="22" name="Rectangle 21">
            <a:extLst>
              <a:ext uri="{FF2B5EF4-FFF2-40B4-BE49-F238E27FC236}">
                <a16:creationId xmlns:a16="http://schemas.microsoft.com/office/drawing/2014/main" id="{B01B0E58-A5C8-4CDA-A2E0-35DF94E59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620" y="457200"/>
            <a:ext cx="3511233" cy="914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5" name="Picture 4" descr="Graphical user interface, application&#10;&#10;Description automatically generated with medium confidence">
            <a:extLst>
              <a:ext uri="{FF2B5EF4-FFF2-40B4-BE49-F238E27FC236}">
                <a16:creationId xmlns:a16="http://schemas.microsoft.com/office/drawing/2014/main" id="{4348FFF1-7DCC-46DC-8D3A-2065F9E6F5B6}"/>
              </a:ext>
            </a:extLst>
          </p:cNvPr>
          <p:cNvPicPr>
            <a:picLocks noChangeAspect="1"/>
          </p:cNvPicPr>
          <p:nvPr/>
        </p:nvPicPr>
        <p:blipFill rotWithShape="1">
          <a:blip r:embed="rId2"/>
          <a:srcRect l="19794" t="29583" r="39347" b="14161"/>
          <a:stretch/>
        </p:blipFill>
        <p:spPr>
          <a:xfrm>
            <a:off x="4714876" y="0"/>
            <a:ext cx="7477124" cy="6858000"/>
          </a:xfrm>
          <a:prstGeom prst="rect">
            <a:avLst/>
          </a:prstGeom>
        </p:spPr>
      </p:pic>
    </p:spTree>
    <p:extLst>
      <p:ext uri="{BB962C8B-B14F-4D97-AF65-F5344CB8AC3E}">
        <p14:creationId xmlns:p14="http://schemas.microsoft.com/office/powerpoint/2010/main" val="1324477151"/>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6C8E6EB-4C59-429B-97E4-72A058CFC4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B5B90362-AFCC-46A9-B41C-A257A8C5B3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F71EF7F1-38BA-471D-8CD4-2A9AE8E35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C0524398-BFB4-4C4A-8317-83B8729F9B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a:extLst>
              <a:ext uri="{FF2B5EF4-FFF2-40B4-BE49-F238E27FC236}">
                <a16:creationId xmlns:a16="http://schemas.microsoft.com/office/drawing/2014/main" id="{E08D4B6A-8113-4DFB-B82E-B60CAC8E0A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20" name="Rectangle 19">
            <a:extLst>
              <a:ext uri="{FF2B5EF4-FFF2-40B4-BE49-F238E27FC236}">
                <a16:creationId xmlns:a16="http://schemas.microsoft.com/office/drawing/2014/main" id="{9822E561-F97C-4CBB-A9A6-A6BF6317BC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2E34D331-EF87-4237-A0DE-80B13BEA0BC2}"/>
              </a:ext>
            </a:extLst>
          </p:cNvPr>
          <p:cNvSpPr>
            <a:spLocks noGrp="1"/>
          </p:cNvSpPr>
          <p:nvPr>
            <p:ph type="title"/>
          </p:nvPr>
        </p:nvSpPr>
        <p:spPr>
          <a:xfrm>
            <a:off x="638620" y="863695"/>
            <a:ext cx="3511233" cy="3779995"/>
          </a:xfrm>
        </p:spPr>
        <p:txBody>
          <a:bodyPr vert="horz" lIns="91440" tIns="45720" rIns="91440" bIns="45720" rtlCol="0" anchor="ctr">
            <a:normAutofit/>
          </a:bodyPr>
          <a:lstStyle/>
          <a:p>
            <a:r>
              <a:rPr lang="en-US" sz="3600">
                <a:solidFill>
                  <a:schemeClr val="tx1"/>
                </a:solidFill>
              </a:rPr>
              <a:t>MODELS DEVELOPMENT AND EVALUATION</a:t>
            </a:r>
          </a:p>
        </p:txBody>
      </p:sp>
      <p:sp>
        <p:nvSpPr>
          <p:cNvPr id="3" name="Content Placeholder 2">
            <a:extLst>
              <a:ext uri="{FF2B5EF4-FFF2-40B4-BE49-F238E27FC236}">
                <a16:creationId xmlns:a16="http://schemas.microsoft.com/office/drawing/2014/main" id="{C3E6266A-69FD-4902-B816-191D9FF0DFF2}"/>
              </a:ext>
            </a:extLst>
          </p:cNvPr>
          <p:cNvSpPr>
            <a:spLocks noGrp="1"/>
          </p:cNvSpPr>
          <p:nvPr>
            <p:ph idx="1"/>
          </p:nvPr>
        </p:nvSpPr>
        <p:spPr>
          <a:xfrm>
            <a:off x="638621" y="4739780"/>
            <a:ext cx="3511233" cy="1147054"/>
          </a:xfrm>
        </p:spPr>
        <p:txBody>
          <a:bodyPr vert="horz" lIns="91440" tIns="45720" rIns="91440" bIns="45720" rtlCol="0" anchor="t">
            <a:normAutofit/>
          </a:bodyPr>
          <a:lstStyle/>
          <a:p>
            <a:pPr marL="0" indent="0">
              <a:buNone/>
            </a:pPr>
            <a:r>
              <a:rPr lang="en-US" sz="2200" cap="all">
                <a:solidFill>
                  <a:schemeClr val="accent1"/>
                </a:solidFill>
              </a:rPr>
              <a:t>Ada Boost Classifier</a:t>
            </a:r>
          </a:p>
        </p:txBody>
      </p:sp>
      <p:sp>
        <p:nvSpPr>
          <p:cNvPr id="22" name="Rectangle 21">
            <a:extLst>
              <a:ext uri="{FF2B5EF4-FFF2-40B4-BE49-F238E27FC236}">
                <a16:creationId xmlns:a16="http://schemas.microsoft.com/office/drawing/2014/main" id="{B01B0E58-A5C8-4CDA-A2E0-35DF94E59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620" y="457200"/>
            <a:ext cx="3511233" cy="914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5" name="Picture 4" descr="Graphical user interface, application&#10;&#10;Description automatically generated">
            <a:extLst>
              <a:ext uri="{FF2B5EF4-FFF2-40B4-BE49-F238E27FC236}">
                <a16:creationId xmlns:a16="http://schemas.microsoft.com/office/drawing/2014/main" id="{E6DB9D30-26B8-41F5-93EF-A3ED5E893620}"/>
              </a:ext>
            </a:extLst>
          </p:cNvPr>
          <p:cNvPicPr>
            <a:picLocks noChangeAspect="1"/>
          </p:cNvPicPr>
          <p:nvPr/>
        </p:nvPicPr>
        <p:blipFill rotWithShape="1">
          <a:blip r:embed="rId2"/>
          <a:srcRect l="20368" t="25694" r="39241" b="15833"/>
          <a:stretch/>
        </p:blipFill>
        <p:spPr>
          <a:xfrm>
            <a:off x="4746687" y="-1"/>
            <a:ext cx="7445313" cy="6857999"/>
          </a:xfrm>
          <a:prstGeom prst="rect">
            <a:avLst/>
          </a:prstGeom>
        </p:spPr>
      </p:pic>
    </p:spTree>
    <p:extLst>
      <p:ext uri="{BB962C8B-B14F-4D97-AF65-F5344CB8AC3E}">
        <p14:creationId xmlns:p14="http://schemas.microsoft.com/office/powerpoint/2010/main" val="328478005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7C16FEC0-F10E-4BAC-B417-7BD7DA20CC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2" name="Title 1">
            <a:extLst>
              <a:ext uri="{FF2B5EF4-FFF2-40B4-BE49-F238E27FC236}">
                <a16:creationId xmlns:a16="http://schemas.microsoft.com/office/drawing/2014/main" id="{CF2025A0-E07F-4862-9B28-D8F40C7E02F1}"/>
              </a:ext>
            </a:extLst>
          </p:cNvPr>
          <p:cNvSpPr>
            <a:spLocks noGrp="1"/>
          </p:cNvSpPr>
          <p:nvPr>
            <p:ph type="title" idx="4294967295"/>
          </p:nvPr>
        </p:nvSpPr>
        <p:spPr>
          <a:xfrm>
            <a:off x="-3381375" y="6158520"/>
            <a:ext cx="11029950" cy="699480"/>
          </a:xfrm>
        </p:spPr>
        <p:txBody>
          <a:bodyPr/>
          <a:lstStyle/>
          <a:p>
            <a:pPr algn="ctr"/>
            <a:r>
              <a:rPr lang="en-IN">
                <a:highlight>
                  <a:srgbClr val="FFFF00"/>
                </a:highlight>
                <a:latin typeface="Times New Roman" panose="02020603050405020304" pitchFamily="18" charset="0"/>
                <a:cs typeface="Times New Roman" panose="02020603050405020304" pitchFamily="18" charset="0"/>
              </a:rPr>
              <a:t>Model dashboard</a:t>
            </a:r>
            <a:endParaRPr lang="en-IN" dirty="0">
              <a:highlight>
                <a:srgbClr val="FFFF00"/>
              </a:highlight>
              <a:latin typeface="Times New Roman" panose="02020603050405020304" pitchFamily="18" charset="0"/>
              <a:cs typeface="Times New Roman" panose="02020603050405020304" pitchFamily="18" charset="0"/>
            </a:endParaRPr>
          </a:p>
        </p:txBody>
      </p:sp>
      <p:pic>
        <p:nvPicPr>
          <p:cNvPr id="17" name="Picture 16" descr="Graphical user interface, text, application&#10;&#10;Description automatically generated">
            <a:extLst>
              <a:ext uri="{FF2B5EF4-FFF2-40B4-BE49-F238E27FC236}">
                <a16:creationId xmlns:a16="http://schemas.microsoft.com/office/drawing/2014/main" id="{743056B6-9C3D-44DF-9E77-76C5CDCF5083}"/>
              </a:ext>
            </a:extLst>
          </p:cNvPr>
          <p:cNvPicPr>
            <a:picLocks noChangeAspect="1"/>
          </p:cNvPicPr>
          <p:nvPr/>
        </p:nvPicPr>
        <p:blipFill rotWithShape="1">
          <a:blip r:embed="rId2"/>
          <a:srcRect l="21641" t="21250" r="32500" b="4028"/>
          <a:stretch/>
        </p:blipFill>
        <p:spPr>
          <a:xfrm>
            <a:off x="1" y="-1"/>
            <a:ext cx="5734050" cy="6353175"/>
          </a:xfrm>
          <a:prstGeom prst="rect">
            <a:avLst/>
          </a:prstGeom>
        </p:spPr>
      </p:pic>
      <p:pic>
        <p:nvPicPr>
          <p:cNvPr id="15" name="Picture 14" descr="Graphical user interface, application&#10;&#10;Description automatically generated">
            <a:extLst>
              <a:ext uri="{FF2B5EF4-FFF2-40B4-BE49-F238E27FC236}">
                <a16:creationId xmlns:a16="http://schemas.microsoft.com/office/drawing/2014/main" id="{DA909B06-144F-4C72-A8A2-9F2978C2092C}"/>
              </a:ext>
            </a:extLst>
          </p:cNvPr>
          <p:cNvPicPr>
            <a:picLocks noChangeAspect="1"/>
          </p:cNvPicPr>
          <p:nvPr/>
        </p:nvPicPr>
        <p:blipFill rotWithShape="1">
          <a:blip r:embed="rId3"/>
          <a:srcRect l="21172" t="25417" r="50000" b="23113"/>
          <a:stretch/>
        </p:blipFill>
        <p:spPr>
          <a:xfrm>
            <a:off x="4812507" y="3152775"/>
            <a:ext cx="3689378" cy="3705225"/>
          </a:xfrm>
          <a:prstGeom prst="rect">
            <a:avLst/>
          </a:prstGeom>
        </p:spPr>
      </p:pic>
      <p:pic>
        <p:nvPicPr>
          <p:cNvPr id="13" name="Picture 12" descr="Graphical user interface, application, PowerPoint&#10;&#10;Description automatically generated">
            <a:extLst>
              <a:ext uri="{FF2B5EF4-FFF2-40B4-BE49-F238E27FC236}">
                <a16:creationId xmlns:a16="http://schemas.microsoft.com/office/drawing/2014/main" id="{2745E002-586C-41CC-9A09-05E59C57F6F9}"/>
              </a:ext>
            </a:extLst>
          </p:cNvPr>
          <p:cNvPicPr>
            <a:picLocks noChangeAspect="1"/>
          </p:cNvPicPr>
          <p:nvPr/>
        </p:nvPicPr>
        <p:blipFill rotWithShape="1">
          <a:blip r:embed="rId4"/>
          <a:srcRect l="21959" t="27833" r="37347" b="8439"/>
          <a:stretch/>
        </p:blipFill>
        <p:spPr>
          <a:xfrm>
            <a:off x="7274719" y="38100"/>
            <a:ext cx="4898231" cy="4314826"/>
          </a:xfrm>
          <a:prstGeom prst="rect">
            <a:avLst/>
          </a:prstGeom>
        </p:spPr>
      </p:pic>
    </p:spTree>
    <p:extLst>
      <p:ext uri="{BB962C8B-B14F-4D97-AF65-F5344CB8AC3E}">
        <p14:creationId xmlns:p14="http://schemas.microsoft.com/office/powerpoint/2010/main" val="23603222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858DF7D-C2D0-4B03-A7A0-2F06B789E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952EF87-C74F-4D3F-9CAD-EEA1733C9B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647700"/>
            <a:ext cx="3703320" cy="574286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9C911EC9-49FD-4172-9272-77C3BBB13643}"/>
              </a:ext>
            </a:extLst>
          </p:cNvPr>
          <p:cNvSpPr>
            <a:spLocks noGrp="1"/>
          </p:cNvSpPr>
          <p:nvPr>
            <p:ph type="title"/>
          </p:nvPr>
        </p:nvSpPr>
        <p:spPr>
          <a:xfrm>
            <a:off x="8369643" y="1037967"/>
            <a:ext cx="3004939" cy="4709131"/>
          </a:xfrm>
        </p:spPr>
        <p:txBody>
          <a:bodyPr anchor="ctr">
            <a:normAutofit/>
          </a:bodyPr>
          <a:lstStyle/>
          <a:p>
            <a:r>
              <a:rPr lang="en-IN">
                <a:solidFill>
                  <a:srgbClr val="FFFEFF"/>
                </a:solidFill>
              </a:rPr>
              <a:t>Model Performance</a:t>
            </a:r>
          </a:p>
        </p:txBody>
      </p:sp>
      <p:sp>
        <p:nvSpPr>
          <p:cNvPr id="13" name="Rectangle 12">
            <a:extLst>
              <a:ext uri="{FF2B5EF4-FFF2-40B4-BE49-F238E27FC236}">
                <a16:creationId xmlns:a16="http://schemas.microsoft.com/office/drawing/2014/main" id="{EC930E8B-CABB-49C6-9609-F872BC0437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AFD211A8-7186-46C6-AC78-73F89CAA5E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16">
            <a:extLst>
              <a:ext uri="{FF2B5EF4-FFF2-40B4-BE49-F238E27FC236}">
                <a16:creationId xmlns:a16="http://schemas.microsoft.com/office/drawing/2014/main" id="{88062204-EE69-489C-87C1-C1958C334A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5" name="Content Placeholder 2">
            <a:extLst>
              <a:ext uri="{FF2B5EF4-FFF2-40B4-BE49-F238E27FC236}">
                <a16:creationId xmlns:a16="http://schemas.microsoft.com/office/drawing/2014/main" id="{8D7D0808-8C2B-44F7-B035-DEA215E69103}"/>
              </a:ext>
            </a:extLst>
          </p:cNvPr>
          <p:cNvGraphicFramePr>
            <a:graphicFrameLocks noGrp="1"/>
          </p:cNvGraphicFramePr>
          <p:nvPr>
            <p:ph idx="1"/>
            <p:extLst>
              <p:ext uri="{D42A27DB-BD31-4B8C-83A1-F6EECF244321}">
                <p14:modId xmlns:p14="http://schemas.microsoft.com/office/powerpoint/2010/main" val="466181602"/>
              </p:ext>
            </p:extLst>
          </p:nvPr>
        </p:nvGraphicFramePr>
        <p:xfrm>
          <a:off x="486033" y="1037967"/>
          <a:ext cx="7012370" cy="47091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597932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1BB56EB9-078F-4952-AC1F-149C7A0AE4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00D8D24-6C0B-498F-86D7-DDE509B5041B}"/>
              </a:ext>
            </a:extLst>
          </p:cNvPr>
          <p:cNvSpPr>
            <a:spLocks noGrp="1"/>
          </p:cNvSpPr>
          <p:nvPr>
            <p:ph type="title"/>
          </p:nvPr>
        </p:nvSpPr>
        <p:spPr>
          <a:xfrm>
            <a:off x="4382724" y="702156"/>
            <a:ext cx="7225075" cy="1013800"/>
          </a:xfrm>
        </p:spPr>
        <p:txBody>
          <a:bodyPr>
            <a:normAutofit/>
          </a:bodyPr>
          <a:lstStyle/>
          <a:p>
            <a:r>
              <a:rPr lang="en-IN">
                <a:solidFill>
                  <a:schemeClr val="tx2"/>
                </a:solidFill>
              </a:rPr>
              <a:t>from what i understand from Micro-credit loan case</a:t>
            </a:r>
          </a:p>
        </p:txBody>
      </p:sp>
      <p:sp>
        <p:nvSpPr>
          <p:cNvPr id="73" name="Rectangle 72">
            <a:extLst>
              <a:ext uri="{FF2B5EF4-FFF2-40B4-BE49-F238E27FC236}">
                <a16:creationId xmlns:a16="http://schemas.microsoft.com/office/drawing/2014/main" id="{10058680-D07C-4893-B2B7-91543F18AB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72603"/>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75" name="Rectangle 74">
            <a:extLst>
              <a:ext uri="{FF2B5EF4-FFF2-40B4-BE49-F238E27FC236}">
                <a16:creationId xmlns:a16="http://schemas.microsoft.com/office/drawing/2014/main" id="{7B42427A-0A1F-4A55-8705-D9179F1E0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77" name="Rectangle 76">
            <a:extLst>
              <a:ext uri="{FF2B5EF4-FFF2-40B4-BE49-F238E27FC236}">
                <a16:creationId xmlns:a16="http://schemas.microsoft.com/office/drawing/2014/main" id="{EE54A6FE-D8CB-48A3-900B-053D4EBD3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1026" name="Picture 2" descr="De Bono's 6 thinking hats &amp; my understanding of teamwork – amrmustafa7">
            <a:extLst>
              <a:ext uri="{FF2B5EF4-FFF2-40B4-BE49-F238E27FC236}">
                <a16:creationId xmlns:a16="http://schemas.microsoft.com/office/drawing/2014/main" id="{F80446CA-9C86-4624-B976-64A44553CD8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188" r="21517" b="3"/>
          <a:stretch/>
        </p:blipFill>
        <p:spPr bwMode="auto">
          <a:xfrm>
            <a:off x="446534" y="601201"/>
            <a:ext cx="3703320" cy="57742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5" name="Content Placeholder 2">
            <a:extLst>
              <a:ext uri="{FF2B5EF4-FFF2-40B4-BE49-F238E27FC236}">
                <a16:creationId xmlns:a16="http://schemas.microsoft.com/office/drawing/2014/main" id="{5A956A9B-80F1-4F0A-8DE2-2EB8F23E7B62}"/>
              </a:ext>
            </a:extLst>
          </p:cNvPr>
          <p:cNvGraphicFramePr>
            <a:graphicFrameLocks noGrp="1"/>
          </p:cNvGraphicFramePr>
          <p:nvPr>
            <p:ph idx="1"/>
            <p:extLst>
              <p:ext uri="{D42A27DB-BD31-4B8C-83A1-F6EECF244321}">
                <p14:modId xmlns:p14="http://schemas.microsoft.com/office/powerpoint/2010/main" val="845805746"/>
              </p:ext>
            </p:extLst>
          </p:nvPr>
        </p:nvGraphicFramePr>
        <p:xfrm>
          <a:off x="4382726" y="1896533"/>
          <a:ext cx="6878108" cy="396226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6634114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37" name="Rectangle 136">
            <a:extLst>
              <a:ext uri="{FF2B5EF4-FFF2-40B4-BE49-F238E27FC236}">
                <a16:creationId xmlns:a16="http://schemas.microsoft.com/office/drawing/2014/main" id="{88C97474-5879-4DB5-B4F3-F0357104BC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Rectangle 138">
            <a:extLst>
              <a:ext uri="{FF2B5EF4-FFF2-40B4-BE49-F238E27FC236}">
                <a16:creationId xmlns:a16="http://schemas.microsoft.com/office/drawing/2014/main" id="{9831CBB7-4817-4B54-A7F9-0AE2D0C478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7029" y="457200"/>
            <a:ext cx="5010912" cy="9144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pic>
        <p:nvPicPr>
          <p:cNvPr id="3074" name="Picture 2" descr="NOTIZIE E INFO - Associazione Nazionale Carabinieri Maserà di Padova">
            <a:extLst>
              <a:ext uri="{FF2B5EF4-FFF2-40B4-BE49-F238E27FC236}">
                <a16:creationId xmlns:a16="http://schemas.microsoft.com/office/drawing/2014/main" id="{64F9BD81-5DCD-4B97-B864-705B85D042A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9018" r="-1" b="-1"/>
          <a:stretch/>
        </p:blipFill>
        <p:spPr bwMode="auto">
          <a:xfrm>
            <a:off x="720636" y="1037972"/>
            <a:ext cx="5476375" cy="4982521"/>
          </a:xfrm>
          <a:prstGeom prst="rect">
            <a:avLst/>
          </a:prstGeom>
          <a:noFill/>
          <a:extLst>
            <a:ext uri="{909E8E84-426E-40DD-AFC4-6F175D3DCCD1}">
              <a14:hiddenFill xmlns:a14="http://schemas.microsoft.com/office/drawing/2010/main">
                <a:solidFill>
                  <a:srgbClr val="FFFFFF"/>
                </a:solidFill>
              </a14:hiddenFill>
            </a:ext>
          </a:extLst>
        </p:spPr>
      </p:pic>
      <p:sp>
        <p:nvSpPr>
          <p:cNvPr id="141" name="Rectangle 140">
            <a:extLst>
              <a:ext uri="{FF2B5EF4-FFF2-40B4-BE49-F238E27FC236}">
                <a16:creationId xmlns:a16="http://schemas.microsoft.com/office/drawing/2014/main" id="{96BC321D-B05F-4857-8880-97F61B9B78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7791" y="601200"/>
            <a:ext cx="5009388" cy="578936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8246A744-AF78-4A5C-BD7E-003A0E4B2772}"/>
              </a:ext>
            </a:extLst>
          </p:cNvPr>
          <p:cNvSpPr>
            <a:spLocks noGrp="1"/>
          </p:cNvSpPr>
          <p:nvPr>
            <p:ph type="title"/>
          </p:nvPr>
        </p:nvSpPr>
        <p:spPr>
          <a:xfrm>
            <a:off x="6873606" y="746962"/>
            <a:ext cx="4597758" cy="724070"/>
          </a:xfrm>
        </p:spPr>
        <p:txBody>
          <a:bodyPr vert="horz" lIns="91440" tIns="45720" rIns="91440" bIns="45720" rtlCol="0">
            <a:normAutofit/>
          </a:bodyPr>
          <a:lstStyle/>
          <a:p>
            <a:r>
              <a:rPr lang="en-US" dirty="0">
                <a:solidFill>
                  <a:srgbClr val="FFFFFF"/>
                </a:solidFill>
              </a:rPr>
              <a:t>Dataset Information</a:t>
            </a:r>
          </a:p>
        </p:txBody>
      </p:sp>
      <p:sp>
        <p:nvSpPr>
          <p:cNvPr id="3078" name="Content Placeholder 3077">
            <a:extLst>
              <a:ext uri="{FF2B5EF4-FFF2-40B4-BE49-F238E27FC236}">
                <a16:creationId xmlns:a16="http://schemas.microsoft.com/office/drawing/2014/main" id="{7D60754D-9F6C-43A4-8F8F-EE076C99961F}"/>
              </a:ext>
            </a:extLst>
          </p:cNvPr>
          <p:cNvSpPr>
            <a:spLocks noGrp="1"/>
          </p:cNvSpPr>
          <p:nvPr>
            <p:ph idx="1"/>
          </p:nvPr>
        </p:nvSpPr>
        <p:spPr>
          <a:xfrm>
            <a:off x="6873606" y="1523592"/>
            <a:ext cx="4597758" cy="4610509"/>
          </a:xfrm>
        </p:spPr>
        <p:txBody>
          <a:bodyPr>
            <a:normAutofit/>
          </a:bodyPr>
          <a:lstStyle/>
          <a:p>
            <a:endParaRPr lang="en-US" dirty="0">
              <a:solidFill>
                <a:srgbClr val="FFFFFF"/>
              </a:solidFill>
            </a:endParaRPr>
          </a:p>
          <a:p>
            <a:r>
              <a:rPr lang="en-IN" sz="1800" dirty="0">
                <a:effectLst/>
                <a:latin typeface="Arial" panose="020B0604020202020204" pitchFamily="34" charset="0"/>
                <a:ea typeface="Calibri" panose="020F0502020204030204" pitchFamily="34" charset="0"/>
              </a:rPr>
              <a:t>The dataset is a csv file with 37 attributes (36 features and 1 target). </a:t>
            </a:r>
          </a:p>
          <a:p>
            <a:r>
              <a:rPr lang="en-IN" sz="1800" dirty="0">
                <a:solidFill>
                  <a:srgbClr val="FFFFFF"/>
                </a:solidFill>
                <a:latin typeface="Arial" panose="020B0604020202020204" pitchFamily="34" charset="0"/>
              </a:rPr>
              <a:t>It has 209593 rows and 37 columns.</a:t>
            </a:r>
          </a:p>
          <a:p>
            <a:r>
              <a:rPr lang="en-IN" sz="1800" dirty="0">
                <a:effectLst/>
                <a:latin typeface="Arial" panose="020B0604020202020204" pitchFamily="34" charset="0"/>
                <a:ea typeface="Calibri" panose="020F0502020204030204" pitchFamily="34" charset="0"/>
              </a:rPr>
              <a:t>The target variable is either 1 or 0 which means non defaulter and defaulter, respectively</a:t>
            </a:r>
            <a:r>
              <a:rPr lang="en-IN" sz="1800" dirty="0">
                <a:solidFill>
                  <a:srgbClr val="FFFFFF"/>
                </a:solidFill>
                <a:effectLst/>
                <a:latin typeface="Arial" panose="020B0604020202020204" pitchFamily="34" charset="0"/>
                <a:ea typeface="Calibri" panose="020F0502020204030204" pitchFamily="34" charset="0"/>
              </a:rPr>
              <a:t>.</a:t>
            </a:r>
          </a:p>
          <a:p>
            <a:r>
              <a:rPr lang="en-IN" sz="1800" dirty="0">
                <a:effectLst/>
                <a:latin typeface="Arial" panose="020B0604020202020204" pitchFamily="34" charset="0"/>
                <a:ea typeface="Calibri" panose="020F0502020204030204" pitchFamily="34" charset="0"/>
              </a:rPr>
              <a:t>The other key attributes are the account balances, days since last recharge, age on network, median recharge balance for 30 and 90 days and many more. The similar attributes for 30 and 90 days are highly correlated and conveys the same.</a:t>
            </a:r>
            <a:endParaRPr lang="en-US" dirty="0">
              <a:solidFill>
                <a:srgbClr val="FFFFFF"/>
              </a:solidFill>
            </a:endParaRPr>
          </a:p>
        </p:txBody>
      </p:sp>
    </p:spTree>
    <p:extLst>
      <p:ext uri="{BB962C8B-B14F-4D97-AF65-F5344CB8AC3E}">
        <p14:creationId xmlns:p14="http://schemas.microsoft.com/office/powerpoint/2010/main" val="4159304522"/>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910015B9-6046-41B8-83BD-71778D2F97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73" name="Rectangle 72">
            <a:extLst>
              <a:ext uri="{FF2B5EF4-FFF2-40B4-BE49-F238E27FC236}">
                <a16:creationId xmlns:a16="http://schemas.microsoft.com/office/drawing/2014/main" id="{53908232-52E2-4794-A6C1-54300FB989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75" name="Rectangle 74">
            <a:extLst>
              <a:ext uri="{FF2B5EF4-FFF2-40B4-BE49-F238E27FC236}">
                <a16:creationId xmlns:a16="http://schemas.microsoft.com/office/drawing/2014/main" id="{D2B9299F-BED7-44C5-9CC5-E542F9193C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77" name="Rectangle 76">
            <a:extLst>
              <a:ext uri="{FF2B5EF4-FFF2-40B4-BE49-F238E27FC236}">
                <a16:creationId xmlns:a16="http://schemas.microsoft.com/office/drawing/2014/main" id="{E9DDF273-E040-4765-AD05-872458E137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79" name="Rectangle 78">
            <a:extLst>
              <a:ext uri="{FF2B5EF4-FFF2-40B4-BE49-F238E27FC236}">
                <a16:creationId xmlns:a16="http://schemas.microsoft.com/office/drawing/2014/main" id="{C1FA8F66-3B85-411D-A2A6-A50DF3026D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46" name="Picture 2" descr="Data Annotation - TranscribeMe">
            <a:extLst>
              <a:ext uri="{FF2B5EF4-FFF2-40B4-BE49-F238E27FC236}">
                <a16:creationId xmlns:a16="http://schemas.microsoft.com/office/drawing/2014/main" id="{F7B721CA-3B58-4504-829E-D5346DDF357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474607" y="541065"/>
            <a:ext cx="3410122" cy="3435892"/>
          </a:xfrm>
          <a:prstGeom prst="rect">
            <a:avLst/>
          </a:prstGeom>
          <a:noFill/>
          <a:extLst>
            <a:ext uri="{909E8E84-426E-40DD-AFC4-6F175D3DCCD1}">
              <a14:hiddenFill xmlns:a14="http://schemas.microsoft.com/office/drawing/2010/main">
                <a:solidFill>
                  <a:srgbClr val="FFFFFF"/>
                </a:solidFill>
              </a14:hiddenFill>
            </a:ext>
          </a:extLst>
        </p:spPr>
      </p:pic>
      <p:pic>
        <p:nvPicPr>
          <p:cNvPr id="4" name="table">
            <a:extLst>
              <a:ext uri="{FF2B5EF4-FFF2-40B4-BE49-F238E27FC236}">
                <a16:creationId xmlns:a16="http://schemas.microsoft.com/office/drawing/2014/main" id="{95D217F5-F49C-4C0B-9405-406E34D166AC}"/>
              </a:ext>
            </a:extLst>
          </p:cNvPr>
          <p:cNvPicPr>
            <a:picLocks noGrp="1" noChangeAspect="1"/>
          </p:cNvPicPr>
          <p:nvPr>
            <p:ph idx="1"/>
          </p:nvPr>
        </p:nvPicPr>
        <p:blipFill>
          <a:blip r:embed="rId3"/>
          <a:stretch>
            <a:fillRect/>
          </a:stretch>
        </p:blipFill>
        <p:spPr>
          <a:xfrm>
            <a:off x="5295900" y="0"/>
            <a:ext cx="6453313" cy="4262400"/>
          </a:xfrm>
          <a:prstGeom prst="rect">
            <a:avLst/>
          </a:prstGeom>
        </p:spPr>
      </p:pic>
      <p:sp>
        <p:nvSpPr>
          <p:cNvPr id="81" name="Rectangle 80">
            <a:extLst>
              <a:ext uri="{FF2B5EF4-FFF2-40B4-BE49-F238E27FC236}">
                <a16:creationId xmlns:a16="http://schemas.microsoft.com/office/drawing/2014/main" id="{D695E25C-06E7-4082-BE92-B571B616BC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297735"/>
            <a:ext cx="11265408"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83" name="Rectangle 82">
            <a:extLst>
              <a:ext uri="{FF2B5EF4-FFF2-40B4-BE49-F238E27FC236}">
                <a16:creationId xmlns:a16="http://schemas.microsoft.com/office/drawing/2014/main" id="{E64BD7DF-F4BB-427F-B4F6-6DC83A59AA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8732" y="4428067"/>
            <a:ext cx="11260667" cy="1962497"/>
          </a:xfrm>
          <a:prstGeom prst="rect">
            <a:avLst/>
          </a:prstGeom>
          <a:solidFill>
            <a:srgbClr val="465359">
              <a:alpha val="97000"/>
            </a:srgb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9B04BC48-CDDF-49AF-BF3A-2FA4C668C0DC}"/>
              </a:ext>
            </a:extLst>
          </p:cNvPr>
          <p:cNvSpPr>
            <a:spLocks noGrp="1"/>
          </p:cNvSpPr>
          <p:nvPr>
            <p:ph type="title"/>
          </p:nvPr>
        </p:nvSpPr>
        <p:spPr>
          <a:xfrm>
            <a:off x="609599" y="4572000"/>
            <a:ext cx="10965141" cy="895244"/>
          </a:xfrm>
        </p:spPr>
        <p:txBody>
          <a:bodyPr vert="horz" lIns="91440" tIns="45720" rIns="91440" bIns="45720" rtlCol="0" anchor="b">
            <a:normAutofit/>
          </a:bodyPr>
          <a:lstStyle/>
          <a:p>
            <a:r>
              <a:rPr lang="en-US" sz="4000">
                <a:solidFill>
                  <a:srgbClr val="FFFFFF"/>
                </a:solidFill>
              </a:rPr>
              <a:t>Description of Features</a:t>
            </a:r>
          </a:p>
        </p:txBody>
      </p:sp>
    </p:spTree>
    <p:extLst>
      <p:ext uri="{BB962C8B-B14F-4D97-AF65-F5344CB8AC3E}">
        <p14:creationId xmlns:p14="http://schemas.microsoft.com/office/powerpoint/2010/main" val="29170876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910015B9-6046-41B8-83BD-71778D2F97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73" name="Rectangle 72">
            <a:extLst>
              <a:ext uri="{FF2B5EF4-FFF2-40B4-BE49-F238E27FC236}">
                <a16:creationId xmlns:a16="http://schemas.microsoft.com/office/drawing/2014/main" id="{53908232-52E2-4794-A6C1-54300FB989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75" name="Rectangle 74">
            <a:extLst>
              <a:ext uri="{FF2B5EF4-FFF2-40B4-BE49-F238E27FC236}">
                <a16:creationId xmlns:a16="http://schemas.microsoft.com/office/drawing/2014/main" id="{D2B9299F-BED7-44C5-9CC5-E542F9193C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77" name="Rectangle 76">
            <a:extLst>
              <a:ext uri="{FF2B5EF4-FFF2-40B4-BE49-F238E27FC236}">
                <a16:creationId xmlns:a16="http://schemas.microsoft.com/office/drawing/2014/main" id="{E9DDF273-E040-4765-AD05-872458E137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79" name="Rectangle 78">
            <a:extLst>
              <a:ext uri="{FF2B5EF4-FFF2-40B4-BE49-F238E27FC236}">
                <a16:creationId xmlns:a16="http://schemas.microsoft.com/office/drawing/2014/main" id="{C1FA8F66-3B85-411D-A2A6-A50DF3026D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22" name="Picture 2" descr="Data Annotation - TranscribeMe">
            <a:extLst>
              <a:ext uri="{FF2B5EF4-FFF2-40B4-BE49-F238E27FC236}">
                <a16:creationId xmlns:a16="http://schemas.microsoft.com/office/drawing/2014/main" id="{258C016D-6826-4C9F-80B4-42EFAC5A73E3}"/>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474607" y="541065"/>
            <a:ext cx="3410122" cy="3435892"/>
          </a:xfrm>
          <a:prstGeom prst="rect">
            <a:avLst/>
          </a:prstGeom>
          <a:noFill/>
          <a:extLst>
            <a:ext uri="{909E8E84-426E-40DD-AFC4-6F175D3DCCD1}">
              <a14:hiddenFill xmlns:a14="http://schemas.microsoft.com/office/drawing/2010/main">
                <a:solidFill>
                  <a:srgbClr val="FFFFFF"/>
                </a:solidFill>
              </a14:hiddenFill>
            </a:ext>
          </a:extLst>
        </p:spPr>
      </p:pic>
      <p:pic>
        <p:nvPicPr>
          <p:cNvPr id="6" name="table">
            <a:extLst>
              <a:ext uri="{FF2B5EF4-FFF2-40B4-BE49-F238E27FC236}">
                <a16:creationId xmlns:a16="http://schemas.microsoft.com/office/drawing/2014/main" id="{6BE835FB-C8D8-423E-9783-C0386CB87FE4}"/>
              </a:ext>
            </a:extLst>
          </p:cNvPr>
          <p:cNvPicPr>
            <a:picLocks noGrp="1" noChangeAspect="1"/>
          </p:cNvPicPr>
          <p:nvPr>
            <p:ph idx="1"/>
          </p:nvPr>
        </p:nvPicPr>
        <p:blipFill>
          <a:blip r:embed="rId3"/>
          <a:stretch>
            <a:fillRect/>
          </a:stretch>
        </p:blipFill>
        <p:spPr>
          <a:xfrm>
            <a:off x="5481446" y="0"/>
            <a:ext cx="6227953" cy="4262400"/>
          </a:xfrm>
          <a:prstGeom prst="rect">
            <a:avLst/>
          </a:prstGeom>
        </p:spPr>
      </p:pic>
      <p:sp>
        <p:nvSpPr>
          <p:cNvPr id="81" name="Rectangle 80">
            <a:extLst>
              <a:ext uri="{FF2B5EF4-FFF2-40B4-BE49-F238E27FC236}">
                <a16:creationId xmlns:a16="http://schemas.microsoft.com/office/drawing/2014/main" id="{D695E25C-06E7-4082-BE92-B571B616BC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297735"/>
            <a:ext cx="11265408"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83" name="Rectangle 82">
            <a:extLst>
              <a:ext uri="{FF2B5EF4-FFF2-40B4-BE49-F238E27FC236}">
                <a16:creationId xmlns:a16="http://schemas.microsoft.com/office/drawing/2014/main" id="{E64BD7DF-F4BB-427F-B4F6-6DC83A59AA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8732" y="4428067"/>
            <a:ext cx="11260667" cy="1962497"/>
          </a:xfrm>
          <a:prstGeom prst="rect">
            <a:avLst/>
          </a:prstGeom>
          <a:solidFill>
            <a:srgbClr val="465359">
              <a:alpha val="97000"/>
            </a:srgb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191AEFA2-29EA-4AB5-9AEA-96F235DEBF27}"/>
              </a:ext>
            </a:extLst>
          </p:cNvPr>
          <p:cNvSpPr>
            <a:spLocks noGrp="1"/>
          </p:cNvSpPr>
          <p:nvPr>
            <p:ph type="title"/>
          </p:nvPr>
        </p:nvSpPr>
        <p:spPr>
          <a:xfrm>
            <a:off x="609599" y="4572000"/>
            <a:ext cx="10965141" cy="895244"/>
          </a:xfrm>
        </p:spPr>
        <p:txBody>
          <a:bodyPr vert="horz" lIns="91440" tIns="45720" rIns="91440" bIns="45720" rtlCol="0" anchor="b">
            <a:normAutofit/>
          </a:bodyPr>
          <a:lstStyle/>
          <a:p>
            <a:r>
              <a:rPr lang="en-US" sz="4000">
                <a:solidFill>
                  <a:srgbClr val="FFFFFF"/>
                </a:solidFill>
              </a:rPr>
              <a:t>Description of Features</a:t>
            </a:r>
          </a:p>
        </p:txBody>
      </p:sp>
    </p:spTree>
    <p:extLst>
      <p:ext uri="{BB962C8B-B14F-4D97-AF65-F5344CB8AC3E}">
        <p14:creationId xmlns:p14="http://schemas.microsoft.com/office/powerpoint/2010/main" val="18947421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9" name="Rectangle 70">
            <a:extLst>
              <a:ext uri="{FF2B5EF4-FFF2-40B4-BE49-F238E27FC236}">
                <a16:creationId xmlns:a16="http://schemas.microsoft.com/office/drawing/2014/main" id="{910015B9-6046-41B8-83BD-71778D2F97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73" name="Rectangle 72">
            <a:extLst>
              <a:ext uri="{FF2B5EF4-FFF2-40B4-BE49-F238E27FC236}">
                <a16:creationId xmlns:a16="http://schemas.microsoft.com/office/drawing/2014/main" id="{53908232-52E2-4794-A6C1-54300FB989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75" name="Rectangle 74">
            <a:extLst>
              <a:ext uri="{FF2B5EF4-FFF2-40B4-BE49-F238E27FC236}">
                <a16:creationId xmlns:a16="http://schemas.microsoft.com/office/drawing/2014/main" id="{D2B9299F-BED7-44C5-9CC5-E542F9193C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77" name="Rectangle 76">
            <a:extLst>
              <a:ext uri="{FF2B5EF4-FFF2-40B4-BE49-F238E27FC236}">
                <a16:creationId xmlns:a16="http://schemas.microsoft.com/office/drawing/2014/main" id="{E9DDF273-E040-4765-AD05-872458E137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79" name="Rectangle 78">
            <a:extLst>
              <a:ext uri="{FF2B5EF4-FFF2-40B4-BE49-F238E27FC236}">
                <a16:creationId xmlns:a16="http://schemas.microsoft.com/office/drawing/2014/main" id="{C1FA8F66-3B85-411D-A2A6-A50DF3026D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98" name="Picture 2" descr="Data Annotation - TranscribeMe">
            <a:extLst>
              <a:ext uri="{FF2B5EF4-FFF2-40B4-BE49-F238E27FC236}">
                <a16:creationId xmlns:a16="http://schemas.microsoft.com/office/drawing/2014/main" id="{DE797654-49E4-4371-B790-BBC4F173A4CA}"/>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474607" y="541065"/>
            <a:ext cx="3410122" cy="3435892"/>
          </a:xfrm>
          <a:prstGeom prst="rect">
            <a:avLst/>
          </a:prstGeom>
          <a:noFill/>
          <a:extLst>
            <a:ext uri="{909E8E84-426E-40DD-AFC4-6F175D3DCCD1}">
              <a14:hiddenFill xmlns:a14="http://schemas.microsoft.com/office/drawing/2010/main">
                <a:solidFill>
                  <a:srgbClr val="FFFFFF"/>
                </a:solidFill>
              </a14:hiddenFill>
            </a:ext>
          </a:extLst>
        </p:spPr>
      </p:pic>
      <p:pic>
        <p:nvPicPr>
          <p:cNvPr id="4" name="table">
            <a:extLst>
              <a:ext uri="{FF2B5EF4-FFF2-40B4-BE49-F238E27FC236}">
                <a16:creationId xmlns:a16="http://schemas.microsoft.com/office/drawing/2014/main" id="{52C99949-457B-4F22-90DE-9855BC6292C9}"/>
              </a:ext>
            </a:extLst>
          </p:cNvPr>
          <p:cNvPicPr>
            <a:picLocks noGrp="1" noChangeAspect="1"/>
          </p:cNvPicPr>
          <p:nvPr>
            <p:ph idx="1"/>
          </p:nvPr>
        </p:nvPicPr>
        <p:blipFill>
          <a:blip r:embed="rId3"/>
          <a:stretch>
            <a:fillRect/>
          </a:stretch>
        </p:blipFill>
        <p:spPr>
          <a:xfrm>
            <a:off x="5429251" y="0"/>
            <a:ext cx="6280148" cy="4262400"/>
          </a:xfrm>
          <a:prstGeom prst="rect">
            <a:avLst/>
          </a:prstGeom>
        </p:spPr>
      </p:pic>
      <p:sp>
        <p:nvSpPr>
          <p:cNvPr id="4110" name="Rectangle 80">
            <a:extLst>
              <a:ext uri="{FF2B5EF4-FFF2-40B4-BE49-F238E27FC236}">
                <a16:creationId xmlns:a16="http://schemas.microsoft.com/office/drawing/2014/main" id="{D695E25C-06E7-4082-BE92-B571B616BC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297735"/>
            <a:ext cx="11265408"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4111" name="Rectangle 82">
            <a:extLst>
              <a:ext uri="{FF2B5EF4-FFF2-40B4-BE49-F238E27FC236}">
                <a16:creationId xmlns:a16="http://schemas.microsoft.com/office/drawing/2014/main" id="{E64BD7DF-F4BB-427F-B4F6-6DC83A59AA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8732" y="4428067"/>
            <a:ext cx="11260667" cy="1962497"/>
          </a:xfrm>
          <a:prstGeom prst="rect">
            <a:avLst/>
          </a:prstGeom>
          <a:solidFill>
            <a:srgbClr val="465359">
              <a:alpha val="97000"/>
            </a:srgb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9C686F80-1EAB-45C7-A43B-290FF766761A}"/>
              </a:ext>
            </a:extLst>
          </p:cNvPr>
          <p:cNvSpPr>
            <a:spLocks noGrp="1"/>
          </p:cNvSpPr>
          <p:nvPr>
            <p:ph type="title"/>
          </p:nvPr>
        </p:nvSpPr>
        <p:spPr>
          <a:xfrm>
            <a:off x="609599" y="4572000"/>
            <a:ext cx="10965141" cy="895244"/>
          </a:xfrm>
        </p:spPr>
        <p:txBody>
          <a:bodyPr vert="horz" lIns="91440" tIns="45720" rIns="91440" bIns="45720" rtlCol="0" anchor="b">
            <a:normAutofit/>
          </a:bodyPr>
          <a:lstStyle/>
          <a:p>
            <a:r>
              <a:rPr lang="en-US" sz="4000">
                <a:solidFill>
                  <a:srgbClr val="FFFFFF"/>
                </a:solidFill>
              </a:rPr>
              <a:t>Description of Features</a:t>
            </a:r>
          </a:p>
        </p:txBody>
      </p:sp>
    </p:spTree>
    <p:extLst>
      <p:ext uri="{BB962C8B-B14F-4D97-AF65-F5344CB8AC3E}">
        <p14:creationId xmlns:p14="http://schemas.microsoft.com/office/powerpoint/2010/main" val="31014020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E9751CB9-7B25-4EB8-9A6F-82F822549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E1317383-CF3B-4B02-9512-BECBEF6362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43" name="Rectangle 42">
            <a:extLst>
              <a:ext uri="{FF2B5EF4-FFF2-40B4-BE49-F238E27FC236}">
                <a16:creationId xmlns:a16="http://schemas.microsoft.com/office/drawing/2014/main" id="{B1D4C7A0-6DF2-4F2D-A45D-F111582974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45" name="Rectangle 44">
            <a:extLst>
              <a:ext uri="{FF2B5EF4-FFF2-40B4-BE49-F238E27FC236}">
                <a16:creationId xmlns:a16="http://schemas.microsoft.com/office/drawing/2014/main" id="{DBF3943D-BCB6-4B31-809D-A005686483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47" name="Rectangle 46">
            <a:extLst>
              <a:ext uri="{FF2B5EF4-FFF2-40B4-BE49-F238E27FC236}">
                <a16:creationId xmlns:a16="http://schemas.microsoft.com/office/drawing/2014/main" id="{39373A6F-2E1F-4613-8E1D-D68057D29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01200"/>
            <a:ext cx="3707477" cy="562497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F9BC7D4B-8879-4178-BA16-7DA80C936463}"/>
              </a:ext>
            </a:extLst>
          </p:cNvPr>
          <p:cNvSpPr>
            <a:spLocks noGrp="1"/>
          </p:cNvSpPr>
          <p:nvPr>
            <p:ph type="title"/>
          </p:nvPr>
        </p:nvSpPr>
        <p:spPr>
          <a:xfrm>
            <a:off x="601255" y="702155"/>
            <a:ext cx="3409783" cy="1474987"/>
          </a:xfrm>
        </p:spPr>
        <p:txBody>
          <a:bodyPr vert="horz" lIns="91440" tIns="45720" rIns="91440" bIns="45720" rtlCol="0" anchor="b">
            <a:normAutofit fontScale="90000"/>
          </a:bodyPr>
          <a:lstStyle/>
          <a:p>
            <a:r>
              <a:rPr lang="en-US" dirty="0">
                <a:solidFill>
                  <a:srgbClr val="FFFFFF"/>
                </a:solidFill>
              </a:rPr>
              <a:t>Average main balance account vs loan pay back with in 5 days</a:t>
            </a:r>
          </a:p>
        </p:txBody>
      </p:sp>
      <p:sp>
        <p:nvSpPr>
          <p:cNvPr id="12" name="Rectangle 6">
            <a:extLst>
              <a:ext uri="{FF2B5EF4-FFF2-40B4-BE49-F238E27FC236}">
                <a16:creationId xmlns:a16="http://schemas.microsoft.com/office/drawing/2014/main" id="{70F209B6-CEA3-48D8-ADD0-3DC48FEC8B80}"/>
              </a:ext>
            </a:extLst>
          </p:cNvPr>
          <p:cNvSpPr>
            <a:spLocks noChangeArrowheads="1"/>
          </p:cNvSpPr>
          <p:nvPr/>
        </p:nvSpPr>
        <p:spPr bwMode="auto">
          <a:xfrm>
            <a:off x="601255" y="2177142"/>
            <a:ext cx="3409782" cy="3823607"/>
          </a:xfrm>
          <a:prstGeom prst="rect">
            <a:avLst/>
          </a:prstGeom>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 anchorCtr="0" compatLnSpc="1">
            <a:prstTxWarp prst="textNoShape">
              <a:avLst/>
            </a:prstTxWarp>
            <a:normAutofit/>
          </a:bodyPr>
          <a:lstStyle/>
          <a:p>
            <a:pPr marL="0" marR="0" lvl="0" indent="0" defTabSz="457200" fontAlgn="base">
              <a:lnSpc>
                <a:spcPct val="90000"/>
              </a:lnSpc>
              <a:spcBef>
                <a:spcPct val="20000"/>
              </a:spcBef>
              <a:spcAft>
                <a:spcPts val="600"/>
              </a:spcAft>
              <a:buClr>
                <a:schemeClr val="accent1"/>
              </a:buClr>
              <a:buSzPct val="92000"/>
              <a:buFont typeface="Wingdings 2" panose="05020102010507070707" pitchFamily="18" charset="2"/>
              <a:buChar char=""/>
              <a:tabLst/>
            </a:pPr>
            <a:r>
              <a:rPr kumimoji="0" lang="en-US" altLang="en-US" sz="1000" b="0" i="0" u="none" strike="noStrike" cap="none" normalizeH="0" baseline="0" dirty="0">
                <a:ln>
                  <a:noFill/>
                </a:ln>
                <a:solidFill>
                  <a:srgbClr val="FFFFFF"/>
                </a:solidFill>
                <a:effectLst/>
              </a:rPr>
              <a:t>observations:-</a:t>
            </a:r>
          </a:p>
          <a:p>
            <a:pPr marL="0" marR="0" lvl="0" indent="0" defTabSz="457200" fontAlgn="base">
              <a:lnSpc>
                <a:spcPct val="90000"/>
              </a:lnSpc>
              <a:spcBef>
                <a:spcPct val="20000"/>
              </a:spcBef>
              <a:spcAft>
                <a:spcPts val="600"/>
              </a:spcAft>
              <a:buClr>
                <a:schemeClr val="accent1"/>
              </a:buClr>
              <a:buSzPct val="92000"/>
              <a:buFont typeface="Wingdings 2" panose="05020102010507070707" pitchFamily="18" charset="2"/>
              <a:buChar char=""/>
              <a:tabLst/>
            </a:pPr>
            <a:r>
              <a:rPr kumimoji="0" lang="en-US" altLang="en-US" sz="1000" b="0" i="0" u="none" strike="noStrike" cap="none" normalizeH="0" baseline="0" dirty="0">
                <a:ln>
                  <a:noFill/>
                </a:ln>
                <a:solidFill>
                  <a:srgbClr val="FFFFFF"/>
                </a:solidFill>
                <a:effectLst/>
              </a:rPr>
              <a:t>1- We can differentiate the customers with main balance levels are paying back the loan with in five days. </a:t>
            </a:r>
          </a:p>
          <a:p>
            <a:pPr marL="0" marR="0" lvl="0" indent="0" defTabSz="457200" fontAlgn="base">
              <a:lnSpc>
                <a:spcPct val="90000"/>
              </a:lnSpc>
              <a:spcBef>
                <a:spcPct val="20000"/>
              </a:spcBef>
              <a:spcAft>
                <a:spcPts val="600"/>
              </a:spcAft>
              <a:buClr>
                <a:schemeClr val="accent1"/>
              </a:buClr>
              <a:buSzPct val="92000"/>
              <a:buFont typeface="Wingdings 2" panose="05020102010507070707" pitchFamily="18" charset="2"/>
              <a:buChar char=""/>
              <a:tabLst/>
            </a:pPr>
            <a:endParaRPr kumimoji="0" lang="en-US" altLang="en-US" sz="1000" b="0" i="0" u="none" strike="noStrike" cap="none" normalizeH="0" baseline="0" dirty="0">
              <a:ln>
                <a:noFill/>
              </a:ln>
              <a:solidFill>
                <a:srgbClr val="FFFFFF"/>
              </a:solidFill>
              <a:effectLst/>
            </a:endParaRPr>
          </a:p>
          <a:p>
            <a:pPr marL="0" marR="0" lvl="0" indent="0" defTabSz="457200" fontAlgn="base">
              <a:lnSpc>
                <a:spcPct val="90000"/>
              </a:lnSpc>
              <a:spcBef>
                <a:spcPct val="20000"/>
              </a:spcBef>
              <a:spcAft>
                <a:spcPts val="600"/>
              </a:spcAft>
              <a:buClr>
                <a:schemeClr val="accent1"/>
              </a:buClr>
              <a:buSzPct val="92000"/>
              <a:buFont typeface="Wingdings 2" panose="05020102010507070707" pitchFamily="18" charset="2"/>
              <a:buChar char=""/>
              <a:tabLst/>
            </a:pPr>
            <a:r>
              <a:rPr kumimoji="0" lang="en-US" altLang="en-US" sz="1000" b="0" i="0" u="none" strike="noStrike" cap="none" normalizeH="0" baseline="0" dirty="0">
                <a:ln>
                  <a:noFill/>
                </a:ln>
                <a:solidFill>
                  <a:srgbClr val="FFFFFF"/>
                </a:solidFill>
                <a:effectLst/>
              </a:rPr>
              <a:t>2- The high balance level people are with 100% rate </a:t>
            </a:r>
            <a:r>
              <a:rPr kumimoji="0" lang="en-US" altLang="en-US" sz="1000" b="0" i="0" u="none" strike="noStrike" cap="none" normalizeH="0" baseline="0" dirty="0" err="1">
                <a:ln>
                  <a:noFill/>
                </a:ln>
                <a:solidFill>
                  <a:srgbClr val="FFFFFF"/>
                </a:solidFill>
                <a:effectLst/>
              </a:rPr>
              <a:t>i.e</a:t>
            </a:r>
            <a:r>
              <a:rPr kumimoji="0" lang="en-US" altLang="en-US" sz="1000" b="0" i="0" u="none" strike="noStrike" cap="none" normalizeH="0" baseline="0" dirty="0">
                <a:ln>
                  <a:noFill/>
                </a:ln>
                <a:solidFill>
                  <a:srgbClr val="FFFFFF"/>
                </a:solidFill>
                <a:effectLst/>
              </a:rPr>
              <a:t> they are paying loan within 5 days. </a:t>
            </a:r>
          </a:p>
          <a:p>
            <a:pPr marL="0" marR="0" lvl="0" indent="0" defTabSz="457200" fontAlgn="base">
              <a:lnSpc>
                <a:spcPct val="90000"/>
              </a:lnSpc>
              <a:spcBef>
                <a:spcPct val="20000"/>
              </a:spcBef>
              <a:spcAft>
                <a:spcPts val="600"/>
              </a:spcAft>
              <a:buClr>
                <a:schemeClr val="accent1"/>
              </a:buClr>
              <a:buSzPct val="92000"/>
              <a:buFont typeface="Wingdings 2" panose="05020102010507070707" pitchFamily="18" charset="2"/>
              <a:buChar char=""/>
              <a:tabLst/>
            </a:pPr>
            <a:endParaRPr kumimoji="0" lang="en-US" altLang="en-US" sz="1000" b="0" i="0" u="none" strike="noStrike" cap="none" normalizeH="0" baseline="0" dirty="0">
              <a:ln>
                <a:noFill/>
              </a:ln>
              <a:solidFill>
                <a:srgbClr val="FFFFFF"/>
              </a:solidFill>
              <a:effectLst/>
            </a:endParaRPr>
          </a:p>
          <a:p>
            <a:pPr marL="0" marR="0" lvl="0" indent="0" defTabSz="457200" fontAlgn="base">
              <a:lnSpc>
                <a:spcPct val="90000"/>
              </a:lnSpc>
              <a:spcBef>
                <a:spcPct val="20000"/>
              </a:spcBef>
              <a:spcAft>
                <a:spcPts val="600"/>
              </a:spcAft>
              <a:buClr>
                <a:schemeClr val="accent1"/>
              </a:buClr>
              <a:buSzPct val="92000"/>
              <a:buFont typeface="Wingdings 2" panose="05020102010507070707" pitchFamily="18" charset="2"/>
              <a:buChar char=""/>
              <a:tabLst/>
            </a:pPr>
            <a:r>
              <a:rPr kumimoji="0" lang="en-US" altLang="en-US" sz="1000" b="0" i="0" u="none" strike="noStrike" cap="none" normalizeH="0" baseline="0" dirty="0">
                <a:ln>
                  <a:noFill/>
                </a:ln>
                <a:solidFill>
                  <a:srgbClr val="FFFFFF"/>
                </a:solidFill>
                <a:effectLst/>
              </a:rPr>
              <a:t>3- If talk about average and low balance people ,it is observed that around 10%-12% of people are not paying the loan within 5 days. </a:t>
            </a:r>
          </a:p>
          <a:p>
            <a:pPr marL="0" marR="0" lvl="0" indent="0" defTabSz="457200" fontAlgn="base">
              <a:lnSpc>
                <a:spcPct val="90000"/>
              </a:lnSpc>
              <a:spcBef>
                <a:spcPct val="20000"/>
              </a:spcBef>
              <a:spcAft>
                <a:spcPts val="600"/>
              </a:spcAft>
              <a:buClr>
                <a:schemeClr val="accent1"/>
              </a:buClr>
              <a:buSzPct val="92000"/>
              <a:buFont typeface="Wingdings 2" panose="05020102010507070707" pitchFamily="18" charset="2"/>
              <a:buChar char=""/>
              <a:tabLst/>
            </a:pPr>
            <a:endParaRPr kumimoji="0" lang="en-US" altLang="en-US" sz="1000" b="0" i="0" u="none" strike="noStrike" cap="none" normalizeH="0" baseline="0" dirty="0">
              <a:ln>
                <a:noFill/>
              </a:ln>
              <a:solidFill>
                <a:srgbClr val="FFFFFF"/>
              </a:solidFill>
              <a:effectLst/>
            </a:endParaRPr>
          </a:p>
          <a:p>
            <a:pPr marL="0" marR="0" lvl="0" indent="0" defTabSz="457200" fontAlgn="base">
              <a:lnSpc>
                <a:spcPct val="90000"/>
              </a:lnSpc>
              <a:spcBef>
                <a:spcPct val="20000"/>
              </a:spcBef>
              <a:spcAft>
                <a:spcPts val="600"/>
              </a:spcAft>
              <a:buClr>
                <a:schemeClr val="accent1"/>
              </a:buClr>
              <a:buSzPct val="92000"/>
              <a:buFont typeface="Wingdings 2" panose="05020102010507070707" pitchFamily="18" charset="2"/>
              <a:buChar char=""/>
              <a:tabLst/>
            </a:pPr>
            <a:r>
              <a:rPr kumimoji="0" lang="en-US" altLang="en-US" sz="1000" b="0" i="0" u="none" strike="noStrike" cap="none" normalizeH="0" baseline="0" dirty="0">
                <a:ln>
                  <a:noFill/>
                </a:ln>
                <a:solidFill>
                  <a:srgbClr val="FFFFFF"/>
                </a:solidFill>
                <a:effectLst/>
              </a:rPr>
              <a:t>4- It is clearly shown that around 30% of low balance level people are not paying back the loan with in stipulated 5 days of time. </a:t>
            </a:r>
          </a:p>
          <a:p>
            <a:pPr marL="0" marR="0" lvl="0" indent="0" defTabSz="457200" fontAlgn="base">
              <a:lnSpc>
                <a:spcPct val="90000"/>
              </a:lnSpc>
              <a:spcBef>
                <a:spcPct val="20000"/>
              </a:spcBef>
              <a:spcAft>
                <a:spcPts val="600"/>
              </a:spcAft>
              <a:buClr>
                <a:schemeClr val="accent1"/>
              </a:buClr>
              <a:buSzPct val="92000"/>
              <a:buFont typeface="Wingdings 2" panose="05020102010507070707" pitchFamily="18" charset="2"/>
              <a:buChar char=""/>
              <a:tabLst/>
            </a:pPr>
            <a:endParaRPr lang="en-US" altLang="en-US" sz="1000" dirty="0">
              <a:solidFill>
                <a:srgbClr val="FFFFFF"/>
              </a:solidFill>
            </a:endParaRPr>
          </a:p>
          <a:p>
            <a:pPr marL="0" marR="0" lvl="0" indent="0" defTabSz="457200" fontAlgn="base">
              <a:lnSpc>
                <a:spcPct val="90000"/>
              </a:lnSpc>
              <a:spcBef>
                <a:spcPct val="20000"/>
              </a:spcBef>
              <a:spcAft>
                <a:spcPts val="600"/>
              </a:spcAft>
              <a:buClr>
                <a:schemeClr val="accent1"/>
              </a:buClr>
              <a:buSzPct val="92000"/>
              <a:buFont typeface="Wingdings 2" panose="05020102010507070707" pitchFamily="18" charset="2"/>
              <a:buChar char=""/>
              <a:tabLst/>
            </a:pPr>
            <a:r>
              <a:rPr kumimoji="0" lang="en-US" altLang="en-US" sz="1000" b="0" i="0" u="none" strike="noStrike" cap="none" normalizeH="0" baseline="0" dirty="0">
                <a:ln>
                  <a:noFill/>
                </a:ln>
                <a:solidFill>
                  <a:srgbClr val="FFFFFF"/>
                </a:solidFill>
                <a:effectLst/>
              </a:rPr>
              <a:t>5- The 30% of people with no balance or negative balance people are creating a major loss to the company without paying back the loan within five days of time. </a:t>
            </a:r>
          </a:p>
        </p:txBody>
      </p:sp>
      <p:pic>
        <p:nvPicPr>
          <p:cNvPr id="5" name="Content Placeholder 4" descr="Graphical user interface, application&#10;&#10;Description automatically generated">
            <a:extLst>
              <a:ext uri="{FF2B5EF4-FFF2-40B4-BE49-F238E27FC236}">
                <a16:creationId xmlns:a16="http://schemas.microsoft.com/office/drawing/2014/main" id="{3C08C905-0CFE-4EB8-9709-5FBFC4A089E4}"/>
              </a:ext>
            </a:extLst>
          </p:cNvPr>
          <p:cNvPicPr>
            <a:picLocks noGrp="1" noChangeAspect="1"/>
          </p:cNvPicPr>
          <p:nvPr>
            <p:ph idx="1"/>
          </p:nvPr>
        </p:nvPicPr>
        <p:blipFill rotWithShape="1">
          <a:blip r:embed="rId2"/>
          <a:srcRect l="20806" t="41197" r="43365" b="13193"/>
          <a:stretch/>
        </p:blipFill>
        <p:spPr>
          <a:xfrm>
            <a:off x="4592231" y="974418"/>
            <a:ext cx="6831503" cy="4891751"/>
          </a:xfrm>
          <a:prstGeom prst="rect">
            <a:avLst/>
          </a:prstGeom>
        </p:spPr>
      </p:pic>
    </p:spTree>
    <p:extLst>
      <p:ext uri="{BB962C8B-B14F-4D97-AF65-F5344CB8AC3E}">
        <p14:creationId xmlns:p14="http://schemas.microsoft.com/office/powerpoint/2010/main" val="4273920881"/>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88C97474-5879-4DB5-B4F3-F0357104BC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9831CBB7-4817-4B54-A7F9-0AE2D0C478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7029" y="457200"/>
            <a:ext cx="5010912" cy="9144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pic>
        <p:nvPicPr>
          <p:cNvPr id="5" name="Content Placeholder 4" descr="Graphical user interface, application&#10;&#10;Description automatically generated">
            <a:extLst>
              <a:ext uri="{FF2B5EF4-FFF2-40B4-BE49-F238E27FC236}">
                <a16:creationId xmlns:a16="http://schemas.microsoft.com/office/drawing/2014/main" id="{BE05CC3F-B508-493F-9591-1F59FA2AE495}"/>
              </a:ext>
            </a:extLst>
          </p:cNvPr>
          <p:cNvPicPr>
            <a:picLocks noGrp="1" noChangeAspect="1"/>
          </p:cNvPicPr>
          <p:nvPr>
            <p:ph idx="1"/>
          </p:nvPr>
        </p:nvPicPr>
        <p:blipFill rotWithShape="1">
          <a:blip r:embed="rId2"/>
          <a:srcRect l="21986" t="32023" r="41743" b="22106"/>
          <a:stretch/>
        </p:blipFill>
        <p:spPr>
          <a:xfrm>
            <a:off x="720636" y="1581343"/>
            <a:ext cx="5476375" cy="3895779"/>
          </a:xfrm>
          <a:prstGeom prst="rect">
            <a:avLst/>
          </a:prstGeom>
        </p:spPr>
      </p:pic>
      <p:sp>
        <p:nvSpPr>
          <p:cNvPr id="37" name="Rectangle 36">
            <a:extLst>
              <a:ext uri="{FF2B5EF4-FFF2-40B4-BE49-F238E27FC236}">
                <a16:creationId xmlns:a16="http://schemas.microsoft.com/office/drawing/2014/main" id="{96BC321D-B05F-4857-8880-97F61B9B78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7791" y="601200"/>
            <a:ext cx="5009388" cy="578936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0ECBA6C5-89C0-4A4B-A67B-FB26A83B9EB5}"/>
              </a:ext>
            </a:extLst>
          </p:cNvPr>
          <p:cNvSpPr>
            <a:spLocks noGrp="1"/>
          </p:cNvSpPr>
          <p:nvPr>
            <p:ph type="title"/>
          </p:nvPr>
        </p:nvSpPr>
        <p:spPr>
          <a:xfrm>
            <a:off x="6873606" y="938022"/>
            <a:ext cx="4597758" cy="1188720"/>
          </a:xfrm>
        </p:spPr>
        <p:txBody>
          <a:bodyPr vert="horz" lIns="91440" tIns="45720" rIns="91440" bIns="45720" rtlCol="0" anchor="b">
            <a:normAutofit/>
          </a:bodyPr>
          <a:lstStyle/>
          <a:p>
            <a:pPr>
              <a:lnSpc>
                <a:spcPct val="90000"/>
              </a:lnSpc>
            </a:pPr>
            <a:r>
              <a:rPr lang="en-US" sz="2000">
                <a:solidFill>
                  <a:srgbClr val="FFFFFF"/>
                </a:solidFill>
              </a:rPr>
              <a:t>Frequency of main  account recharged in last 30 days vs loan pay back rate with in 5 days</a:t>
            </a:r>
          </a:p>
        </p:txBody>
      </p:sp>
      <p:sp>
        <p:nvSpPr>
          <p:cNvPr id="6" name="TextBox 5">
            <a:extLst>
              <a:ext uri="{FF2B5EF4-FFF2-40B4-BE49-F238E27FC236}">
                <a16:creationId xmlns:a16="http://schemas.microsoft.com/office/drawing/2014/main" id="{7C65724F-058E-4B39-8B28-8E28EF86E2E7}"/>
              </a:ext>
            </a:extLst>
          </p:cNvPr>
          <p:cNvSpPr txBox="1"/>
          <p:nvPr/>
        </p:nvSpPr>
        <p:spPr>
          <a:xfrm>
            <a:off x="6873606" y="2340864"/>
            <a:ext cx="4597758" cy="3793237"/>
          </a:xfrm>
          <a:prstGeom prst="rect">
            <a:avLst/>
          </a:prstGeom>
        </p:spPr>
        <p:txBody>
          <a:bodyPr vert="horz" lIns="91440" tIns="45720" rIns="91440" bIns="45720" rtlCol="0" anchor="ctr">
            <a:normAutofit/>
          </a:bodyPr>
          <a:lstStyle/>
          <a:p>
            <a:pPr defTabSz="457200">
              <a:lnSpc>
                <a:spcPct val="90000"/>
              </a:lnSpc>
              <a:spcBef>
                <a:spcPct val="20000"/>
              </a:spcBef>
              <a:spcAft>
                <a:spcPts val="600"/>
              </a:spcAft>
              <a:buClr>
                <a:schemeClr val="accent1"/>
              </a:buClr>
              <a:buSzPct val="92000"/>
              <a:buFont typeface="Wingdings 2" panose="05020102010507070707" pitchFamily="18" charset="2"/>
              <a:buChar char=""/>
            </a:pPr>
            <a:r>
              <a:rPr lang="en-US" sz="1300" dirty="0">
                <a:solidFill>
                  <a:srgbClr val="FFFFFF"/>
                </a:solidFill>
              </a:rPr>
              <a:t>Observations:-</a:t>
            </a:r>
          </a:p>
          <a:p>
            <a:pPr marL="304800" marR="60325" defTabSz="457200">
              <a:lnSpc>
                <a:spcPct val="90000"/>
              </a:lnSpc>
              <a:spcBef>
                <a:spcPct val="20000"/>
              </a:spcBef>
              <a:spcAft>
                <a:spcPts val="600"/>
              </a:spcAft>
              <a:buClr>
                <a:schemeClr val="accent1"/>
              </a:buClr>
              <a:buSzPct val="92000"/>
              <a:buFont typeface="Wingdings 2" panose="05020102010507070707" pitchFamily="18" charset="2"/>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300" dirty="0">
                <a:solidFill>
                  <a:srgbClr val="FFFFFF"/>
                </a:solidFill>
                <a:effectLst/>
              </a:rPr>
              <a:t>1-  Customers with different frequency levels (main account recharge) are paying back the loan within five days. </a:t>
            </a:r>
          </a:p>
          <a:p>
            <a:pPr marL="304800" marR="60325" defTabSz="457200">
              <a:lnSpc>
                <a:spcPct val="90000"/>
              </a:lnSpc>
              <a:spcBef>
                <a:spcPct val="20000"/>
              </a:spcBef>
              <a:spcAft>
                <a:spcPts val="600"/>
              </a:spcAft>
              <a:buClr>
                <a:schemeClr val="accent1"/>
              </a:buClr>
              <a:buSzPct val="92000"/>
              <a:buFont typeface="Wingdings 2" panose="05020102010507070707" pitchFamily="18" charset="2"/>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300" dirty="0">
                <a:solidFill>
                  <a:srgbClr val="FFFFFF"/>
                </a:solidFill>
                <a:effectLst/>
              </a:rPr>
              <a:t>2- There is no 100% rate in any of the frequency levels to pay back the loan within 5 days. </a:t>
            </a:r>
          </a:p>
          <a:p>
            <a:pPr marL="304800" marR="60325" defTabSz="457200">
              <a:lnSpc>
                <a:spcPct val="90000"/>
              </a:lnSpc>
              <a:spcBef>
                <a:spcPct val="20000"/>
              </a:spcBef>
              <a:spcAft>
                <a:spcPts val="600"/>
              </a:spcAft>
              <a:buClr>
                <a:schemeClr val="accent1"/>
              </a:buClr>
              <a:buSzPct val="92000"/>
              <a:buFont typeface="Wingdings 2" panose="05020102010507070707" pitchFamily="18" charset="2"/>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300" dirty="0">
                <a:solidFill>
                  <a:srgbClr val="FFFFFF"/>
                </a:solidFill>
                <a:effectLst/>
              </a:rPr>
              <a:t>3- Coming to the average and low &amp; medium frequency people it is observed that around 5%-6% of people are not paying the loan within 5 days. </a:t>
            </a:r>
          </a:p>
          <a:p>
            <a:pPr marL="304800" marR="60325" defTabSz="457200">
              <a:lnSpc>
                <a:spcPct val="90000"/>
              </a:lnSpc>
              <a:spcBef>
                <a:spcPct val="20000"/>
              </a:spcBef>
              <a:spcAft>
                <a:spcPts val="600"/>
              </a:spcAft>
              <a:buClr>
                <a:schemeClr val="accent1"/>
              </a:buClr>
              <a:buSzPct val="92000"/>
              <a:buFont typeface="Wingdings 2" panose="05020102010507070707" pitchFamily="18" charset="2"/>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300" dirty="0">
                <a:solidFill>
                  <a:srgbClr val="FFFFFF"/>
                </a:solidFill>
                <a:effectLst/>
              </a:rPr>
              <a:t>4- Coming to low frequency level people, it is observed that around 25% of people are not paying back the loan with in stipulated 5 days of time. </a:t>
            </a:r>
          </a:p>
          <a:p>
            <a:pPr marL="304800" marR="60325" defTabSz="457200">
              <a:lnSpc>
                <a:spcPct val="90000"/>
              </a:lnSpc>
              <a:spcBef>
                <a:spcPct val="20000"/>
              </a:spcBef>
              <a:spcAft>
                <a:spcPts val="600"/>
              </a:spcAft>
              <a:buClr>
                <a:schemeClr val="accent1"/>
              </a:buClr>
              <a:buSzPct val="92000"/>
              <a:buFont typeface="Wingdings 2" panose="05020102010507070707" pitchFamily="18" charset="2"/>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300" dirty="0">
                <a:solidFill>
                  <a:srgbClr val="FFFFFF"/>
                </a:solidFill>
                <a:effectLst/>
              </a:rPr>
              <a:t>5- The 25% people who are not getting their main account recharge for 30 days creating a major loss to the company without paying back the loan within five days of time.</a:t>
            </a:r>
          </a:p>
          <a:p>
            <a:pPr defTabSz="457200">
              <a:lnSpc>
                <a:spcPct val="90000"/>
              </a:lnSpc>
              <a:spcBef>
                <a:spcPct val="20000"/>
              </a:spcBef>
              <a:spcAft>
                <a:spcPts val="600"/>
              </a:spcAft>
              <a:buClr>
                <a:schemeClr val="accent1"/>
              </a:buClr>
              <a:buSzPct val="92000"/>
              <a:buFont typeface="Wingdings 2" panose="05020102010507070707" pitchFamily="18" charset="2"/>
              <a:buChar char=""/>
            </a:pPr>
            <a:endParaRPr lang="en-US" sz="1300" dirty="0">
              <a:solidFill>
                <a:srgbClr val="FFFFFF"/>
              </a:solidFill>
            </a:endParaRPr>
          </a:p>
        </p:txBody>
      </p:sp>
    </p:spTree>
    <p:extLst>
      <p:ext uri="{BB962C8B-B14F-4D97-AF65-F5344CB8AC3E}">
        <p14:creationId xmlns:p14="http://schemas.microsoft.com/office/powerpoint/2010/main" val="3675064709"/>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DividendVTI">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Dividend">
      <a:majorFont>
        <a:latin typeface="Franklin Gothic Demi"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VTI" id="{97558BDE-0B66-457C-BB6F-7B1B22DAA9B8}" vid="{F53508A3-AC60-448A-AF37-934D5F1A0D5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41E7CA09-9778-4414-AE97-8064B12DA30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927BD4C1-B6B1-4715-ABF9-E660A51A4EA0}">
  <ds:schemaRefs>
    <ds:schemaRef ds:uri="http://schemas.microsoft.com/sharepoint/v3/contenttype/forms"/>
  </ds:schemaRefs>
</ds:datastoreItem>
</file>

<file path=customXml/itemProps3.xml><?xml version="1.0" encoding="utf-8"?>
<ds:datastoreItem xmlns:ds="http://schemas.openxmlformats.org/officeDocument/2006/customXml" ds:itemID="{8D289AE2-D2AE-49D1-AFAC-3A79F6794255}">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{5DDD3DD6-7C3B-4A55-95D7-8B08D990CAA9}tf33552983_win32</Template>
  <TotalTime>583</TotalTime>
  <Words>1280</Words>
  <Application>Microsoft Office PowerPoint</Application>
  <PresentationFormat>Widescreen</PresentationFormat>
  <Paragraphs>107</Paragraphs>
  <Slides>25</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25</vt:i4>
      </vt:variant>
    </vt:vector>
  </HeadingPairs>
  <TitlesOfParts>
    <vt:vector size="35" baseType="lpstr">
      <vt:lpstr>Algerian</vt:lpstr>
      <vt:lpstr>Arial</vt:lpstr>
      <vt:lpstr>Calibri</vt:lpstr>
      <vt:lpstr>Franklin Gothic Book</vt:lpstr>
      <vt:lpstr>Franklin Gothic Demi</vt:lpstr>
      <vt:lpstr>Gill Sans MT</vt:lpstr>
      <vt:lpstr>Helvetica Neue</vt:lpstr>
      <vt:lpstr>Times New Roman</vt:lpstr>
      <vt:lpstr>Wingdings 2</vt:lpstr>
      <vt:lpstr>DividendVTI</vt:lpstr>
      <vt:lpstr>Micro Credit loan</vt:lpstr>
      <vt:lpstr>Problem Statement</vt:lpstr>
      <vt:lpstr>from what i understand from Micro-credit loan case</vt:lpstr>
      <vt:lpstr>Dataset Information</vt:lpstr>
      <vt:lpstr>Description of Features</vt:lpstr>
      <vt:lpstr>Description of Features</vt:lpstr>
      <vt:lpstr>Description of Features</vt:lpstr>
      <vt:lpstr>Average main balance account vs loan pay back with in 5 days</vt:lpstr>
      <vt:lpstr>Frequency of main  account recharged in last 30 days vs loan pay back rate with in 5 days</vt:lpstr>
      <vt:lpstr>Number of loans taken by user in last 30 days vs loan pay back rate within 5 days</vt:lpstr>
      <vt:lpstr>Total amount of loans taken by user in last 30 days vs loan pay back rate within 5 days</vt:lpstr>
      <vt:lpstr>Total percentage of defaulters and non-defaulters customers</vt:lpstr>
      <vt:lpstr>Frequency of label who take maximum amount of loan</vt:lpstr>
      <vt:lpstr>Steps and assumptions</vt:lpstr>
      <vt:lpstr>MODELs DEVELOPMENT AND EVALUATION</vt:lpstr>
      <vt:lpstr>MODELS DEVELOPMENT AND EVALUATION</vt:lpstr>
      <vt:lpstr>MODELS DEVELOPMENT AND EVALUATION</vt:lpstr>
      <vt:lpstr>MODELS DEVELOPMENT AND EVALUATION</vt:lpstr>
      <vt:lpstr>MODELS DEVELOPMENT AND EVALUATION</vt:lpstr>
      <vt:lpstr>MODELS DEVELOPMENT AND EVALUATION</vt:lpstr>
      <vt:lpstr>MODELS DEVELOPMENT AND EVALUATION</vt:lpstr>
      <vt:lpstr>MODELS DEVELOPMENT AND EVALUATION</vt:lpstr>
      <vt:lpstr>MODELS DEVELOPMENT AND EVALUATION</vt:lpstr>
      <vt:lpstr>Model dashboard</vt:lpstr>
      <vt:lpstr>Model Performance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Lorem Ipsum</dc:title>
  <dc:creator>Mehaboob Basha Sheik</dc:creator>
  <cp:lastModifiedBy>Dinesh Chand Sanwal</cp:lastModifiedBy>
  <cp:revision>35</cp:revision>
  <dcterms:created xsi:type="dcterms:W3CDTF">2021-03-16T16:30:25Z</dcterms:created>
  <dcterms:modified xsi:type="dcterms:W3CDTF">2021-03-20T17:52:40Z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